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322" r:id="rId2"/>
    <p:sldId id="329" r:id="rId3"/>
    <p:sldId id="330" r:id="rId4"/>
    <p:sldId id="331" r:id="rId5"/>
    <p:sldId id="348" r:id="rId6"/>
    <p:sldId id="334" r:id="rId7"/>
    <p:sldId id="349" r:id="rId8"/>
    <p:sldId id="350" r:id="rId9"/>
    <p:sldId id="353" r:id="rId10"/>
    <p:sldId id="336" r:id="rId11"/>
    <p:sldId id="354" r:id="rId12"/>
    <p:sldId id="338" r:id="rId13"/>
    <p:sldId id="339" r:id="rId14"/>
    <p:sldId id="340" r:id="rId15"/>
    <p:sldId id="341" r:id="rId16"/>
    <p:sldId id="347" r:id="rId17"/>
    <p:sldId id="342" r:id="rId18"/>
    <p:sldId id="351" r:id="rId19"/>
    <p:sldId id="352" r:id="rId20"/>
    <p:sldId id="343" r:id="rId21"/>
    <p:sldId id="344" r:id="rId22"/>
    <p:sldId id="345" r:id="rId23"/>
    <p:sldId id="346" r:id="rId24"/>
  </p:sldIdLst>
  <p:sldSz cx="9144000" cy="6858000" type="screen4x3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575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F2F2"/>
    <a:srgbClr val="004851"/>
    <a:srgbClr val="313131"/>
    <a:srgbClr val="053139"/>
    <a:srgbClr val="ED8800"/>
    <a:srgbClr val="00A3AD"/>
    <a:srgbClr val="FFFFFF"/>
    <a:srgbClr val="004E40"/>
    <a:srgbClr val="275D38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821" autoAdjust="0"/>
    <p:restoredTop sz="95574" autoAdjust="0"/>
  </p:normalViewPr>
  <p:slideViewPr>
    <p:cSldViewPr snapToGrid="0" snapToObjects="1" showGuides="1">
      <p:cViewPr>
        <p:scale>
          <a:sx n="113" d="100"/>
          <a:sy n="113" d="100"/>
        </p:scale>
        <p:origin x="648" y="-56"/>
      </p:cViewPr>
      <p:guideLst>
        <p:guide orient="horz"/>
        <p:guide pos="5759"/>
      </p:guideLst>
    </p:cSldViewPr>
  </p:slideViewPr>
  <p:outlineViewPr>
    <p:cViewPr>
      <p:scale>
        <a:sx n="33" d="100"/>
        <a:sy n="33" d="100"/>
      </p:scale>
      <p:origin x="0" y="-1159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88" d="100"/>
          <a:sy n="88" d="100"/>
        </p:scale>
        <p:origin x="21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91D103-9754-6D42-8166-C01DEB91BBDE}" type="doc">
      <dgm:prSet loTypeId="urn:microsoft.com/office/officeart/2005/8/layout/hierarchy3" loCatId="" qsTypeId="urn:microsoft.com/office/officeart/2005/8/quickstyle/simple1" qsCatId="simple" csTypeId="urn:microsoft.com/office/officeart/2005/8/colors/accent1_2" csCatId="accent1" phldr="1"/>
      <dgm:spPr/>
    </dgm:pt>
    <dgm:pt modelId="{39DCF61A-0A64-7340-A715-5DF9E9A51016}">
      <dgm:prSet phldrT="[Text]"/>
      <dgm:spPr>
        <a:solidFill>
          <a:schemeClr val="tx1"/>
        </a:solidFill>
      </dgm:spPr>
      <dgm:t>
        <a:bodyPr/>
        <a:lstStyle/>
        <a:p>
          <a:pPr algn="ctr"/>
          <a:r>
            <a:rPr lang="en-GB" b="1" dirty="0"/>
            <a:t>Pre-</a:t>
          </a:r>
          <a:r>
            <a:rPr lang="en-GB" b="1" dirty="0" err="1"/>
            <a:t>procesamiento</a:t>
          </a:r>
          <a:r>
            <a:rPr lang="en-GB" b="1" dirty="0"/>
            <a:t> de las </a:t>
          </a:r>
          <a:r>
            <a:rPr lang="en-GB" b="1" dirty="0" err="1"/>
            <a:t>imágenes</a:t>
          </a:r>
          <a:endParaRPr lang="en-GB" b="1" dirty="0"/>
        </a:p>
      </dgm:t>
    </dgm:pt>
    <dgm:pt modelId="{0E4E0CDF-95B4-DA42-BAF4-76137768C02E}" type="par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FB8A5A10-6ED4-B648-8FC8-9CAE9BC84FEF}" type="sib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6D2EBBF0-2D31-CE4E-83EE-41DCA7ACA532}">
      <dgm:prSet phldrT="[Text]"/>
      <dgm:spPr>
        <a:solidFill>
          <a:schemeClr val="tx1"/>
        </a:solidFill>
      </dgm:spPr>
      <dgm:t>
        <a:bodyPr/>
        <a:lstStyle/>
        <a:p>
          <a:pPr algn="ctr"/>
          <a:r>
            <a:rPr lang="en-GB" b="1" dirty="0" err="1"/>
            <a:t>Segmentación</a:t>
          </a:r>
          <a:endParaRPr lang="en-GB" b="1" dirty="0"/>
        </a:p>
      </dgm:t>
    </dgm:pt>
    <dgm:pt modelId="{820E9F9D-2B22-2047-AD1C-CC55983124F5}" type="par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8F397E9B-310F-004B-8DC2-1EF67C906046}" type="sib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C9BD5AE6-A093-1846-8248-E8B98CD1E48E}">
      <dgm:prSet/>
      <dgm:spPr>
        <a:solidFill>
          <a:schemeClr val="tx1"/>
        </a:solidFill>
      </dgm:spPr>
      <dgm:t>
        <a:bodyPr/>
        <a:lstStyle/>
        <a:p>
          <a:pPr algn="ctr"/>
          <a:r>
            <a:rPr lang="en-GB" b="1" dirty="0" err="1"/>
            <a:t>Extracción</a:t>
          </a:r>
          <a:r>
            <a:rPr lang="en-GB" b="1" dirty="0"/>
            <a:t> de </a:t>
          </a:r>
          <a:r>
            <a:rPr lang="en-GB" b="1" dirty="0" err="1"/>
            <a:t>características</a:t>
          </a:r>
          <a:endParaRPr lang="en-GB" b="1" dirty="0"/>
        </a:p>
      </dgm:t>
    </dgm:pt>
    <dgm:pt modelId="{12FDB58C-5DD8-754E-A1F2-E6B37B96BDF6}" type="par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EED96FA3-E2BB-B44A-8DAD-7456BEA6705E}" type="sib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425D427F-71A3-254A-B608-00DFD3DED2B6}">
      <dgm:prSet/>
      <dgm:spPr>
        <a:solidFill>
          <a:schemeClr val="tx1"/>
        </a:solidFill>
      </dgm:spPr>
      <dgm:t>
        <a:bodyPr/>
        <a:lstStyle/>
        <a:p>
          <a:pPr marL="88900" indent="0" algn="ctr">
            <a:tabLst/>
          </a:pPr>
          <a:r>
            <a:rPr lang="en-GB" b="1" dirty="0" err="1"/>
            <a:t>Análisis</a:t>
          </a:r>
          <a:r>
            <a:rPr lang="en-GB" b="1" dirty="0"/>
            <a:t> de </a:t>
          </a:r>
          <a:r>
            <a:rPr lang="en-GB" b="1" dirty="0" err="1"/>
            <a:t>factores</a:t>
          </a:r>
          <a:r>
            <a:rPr lang="en-GB" b="1" dirty="0"/>
            <a:t> de </a:t>
          </a:r>
          <a:r>
            <a:rPr lang="en-GB" b="1" dirty="0" err="1"/>
            <a:t>riesgo</a:t>
          </a:r>
          <a:endParaRPr lang="en-GB" b="1" dirty="0"/>
        </a:p>
      </dgm:t>
    </dgm:pt>
    <dgm:pt modelId="{99133A0E-6325-E749-8AE4-C3894BFBC2E4}" type="sib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39D5F193-B019-F842-9AAB-AB6FC5DB3C73}" type="par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B0A00E79-B366-C14C-B41E-1C37CB999F03}">
      <dgm:prSet custT="1"/>
      <dgm:spPr/>
      <dgm:t>
        <a:bodyPr/>
        <a:lstStyle/>
        <a:p>
          <a:r>
            <a:rPr lang="en-GB" sz="1000" dirty="0" err="1"/>
            <a:t>Normalicación</a:t>
          </a:r>
          <a:r>
            <a:rPr lang="en-GB" sz="1000" dirty="0"/>
            <a:t> de las RM</a:t>
          </a:r>
        </a:p>
      </dgm:t>
    </dgm:pt>
    <dgm:pt modelId="{DCE4679F-0666-1C45-8509-018DFFF20750}" type="parTrans" cxnId="{E251309E-B715-DE4E-9A18-4D33C620400A}">
      <dgm:prSet/>
      <dgm:spPr/>
      <dgm:t>
        <a:bodyPr/>
        <a:lstStyle/>
        <a:p>
          <a:endParaRPr lang="en-GB"/>
        </a:p>
      </dgm:t>
    </dgm:pt>
    <dgm:pt modelId="{9D777AA2-4C30-604C-B482-1C18B1D1BF06}" type="sibTrans" cxnId="{E251309E-B715-DE4E-9A18-4D33C620400A}">
      <dgm:prSet/>
      <dgm:spPr/>
      <dgm:t>
        <a:bodyPr/>
        <a:lstStyle/>
        <a:p>
          <a:endParaRPr lang="en-GB"/>
        </a:p>
      </dgm:t>
    </dgm:pt>
    <dgm:pt modelId="{76132C5E-01A0-4A41-998A-8EE0D661CFCF}">
      <dgm:prSet custT="1"/>
      <dgm:spPr/>
      <dgm:t>
        <a:bodyPr/>
        <a:lstStyle/>
        <a:p>
          <a:r>
            <a:rPr lang="en-GB" sz="1050" dirty="0" err="1"/>
            <a:t>Eliminación</a:t>
          </a:r>
          <a:r>
            <a:rPr lang="en-GB" sz="1050" dirty="0"/>
            <a:t> del </a:t>
          </a:r>
          <a:r>
            <a:rPr lang="en-GB" sz="1050" dirty="0" err="1"/>
            <a:t>tejido</a:t>
          </a:r>
          <a:r>
            <a:rPr lang="en-GB" sz="1050" dirty="0"/>
            <a:t> no </a:t>
          </a:r>
          <a:r>
            <a:rPr lang="en-GB" sz="1050" dirty="0" err="1"/>
            <a:t>perteneciente</a:t>
          </a:r>
          <a:r>
            <a:rPr lang="en-GB" sz="1050" dirty="0"/>
            <a:t> al </a:t>
          </a:r>
          <a:r>
            <a:rPr lang="en-GB" sz="1050" dirty="0" err="1"/>
            <a:t>cerebro</a:t>
          </a:r>
          <a:endParaRPr lang="en-GB" sz="1050" dirty="0"/>
        </a:p>
      </dgm:t>
    </dgm:pt>
    <dgm:pt modelId="{38619ADD-E307-5E43-85BF-2431D8E60661}" type="parTrans" cxnId="{EF6DB3DA-6B11-DB45-9E5F-8553B957B39D}">
      <dgm:prSet/>
      <dgm:spPr/>
      <dgm:t>
        <a:bodyPr/>
        <a:lstStyle/>
        <a:p>
          <a:endParaRPr lang="en-GB"/>
        </a:p>
      </dgm:t>
    </dgm:pt>
    <dgm:pt modelId="{A8D718A3-2C6C-A84E-8EBA-155DC3545BF5}" type="sibTrans" cxnId="{EF6DB3DA-6B11-DB45-9E5F-8553B957B39D}">
      <dgm:prSet/>
      <dgm:spPr/>
      <dgm:t>
        <a:bodyPr/>
        <a:lstStyle/>
        <a:p>
          <a:endParaRPr lang="en-GB"/>
        </a:p>
      </dgm:t>
    </dgm:pt>
    <dgm:pt modelId="{C1D7EE94-5737-1C4D-85AF-7998DBA4C54F}">
      <dgm:prSet custT="1"/>
      <dgm:spPr/>
      <dgm:t>
        <a:bodyPr/>
        <a:lstStyle/>
        <a:p>
          <a:r>
            <a:rPr lang="en-GB" sz="1000" dirty="0" err="1"/>
            <a:t>Extracción</a:t>
          </a:r>
          <a:r>
            <a:rPr lang="en-GB" sz="1000" dirty="0"/>
            <a:t> del glioma/</a:t>
          </a:r>
          <a:r>
            <a:rPr lang="en-GB" sz="1000" dirty="0" err="1"/>
            <a:t>edema</a:t>
          </a:r>
          <a:endParaRPr lang="en-GB" sz="1000" dirty="0"/>
        </a:p>
      </dgm:t>
    </dgm:pt>
    <dgm:pt modelId="{778D6A34-7C71-894A-9B0B-02D131986955}" type="parTrans" cxnId="{15D42157-1E4A-4D45-90D9-B1BDC8BD0A32}">
      <dgm:prSet/>
      <dgm:spPr/>
      <dgm:t>
        <a:bodyPr/>
        <a:lstStyle/>
        <a:p>
          <a:endParaRPr lang="en-GB"/>
        </a:p>
      </dgm:t>
    </dgm:pt>
    <dgm:pt modelId="{C234B128-D00A-9142-8DD0-18582743DC81}" type="sibTrans" cxnId="{15D42157-1E4A-4D45-90D9-B1BDC8BD0A32}">
      <dgm:prSet/>
      <dgm:spPr/>
      <dgm:t>
        <a:bodyPr/>
        <a:lstStyle/>
        <a:p>
          <a:endParaRPr lang="en-GB"/>
        </a:p>
      </dgm:t>
    </dgm:pt>
    <dgm:pt modelId="{66089FF2-7051-F445-A795-E7A0C1BB3CAF}">
      <dgm:prSet/>
      <dgm:spPr/>
      <dgm:t>
        <a:bodyPr/>
        <a:lstStyle/>
        <a:p>
          <a:r>
            <a:rPr lang="en-GB" dirty="0" err="1"/>
            <a:t>Metadatos</a:t>
          </a:r>
          <a:endParaRPr lang="en-GB" dirty="0"/>
        </a:p>
      </dgm:t>
    </dgm:pt>
    <dgm:pt modelId="{B8BA77DD-EA7F-6F47-807E-FEEEB2C99DC9}" type="parTrans" cxnId="{1BF9E6A3-7CA0-CF49-97B4-0C70AA1BB20F}">
      <dgm:prSet/>
      <dgm:spPr/>
      <dgm:t>
        <a:bodyPr/>
        <a:lstStyle/>
        <a:p>
          <a:endParaRPr lang="en-GB"/>
        </a:p>
      </dgm:t>
    </dgm:pt>
    <dgm:pt modelId="{D1A9CE42-71AE-E446-97B5-40BCCE539F73}" type="sibTrans" cxnId="{1BF9E6A3-7CA0-CF49-97B4-0C70AA1BB20F}">
      <dgm:prSet/>
      <dgm:spPr/>
      <dgm:t>
        <a:bodyPr/>
        <a:lstStyle/>
        <a:p>
          <a:endParaRPr lang="en-GB"/>
        </a:p>
      </dgm:t>
    </dgm:pt>
    <dgm:pt modelId="{EC981CEB-F3BF-F24E-85EC-0841F274A380}">
      <dgm:prSet/>
      <dgm:spPr>
        <a:solidFill>
          <a:schemeClr val="tx1"/>
        </a:solidFill>
      </dgm:spPr>
      <dgm:t>
        <a:bodyPr/>
        <a:lstStyle/>
        <a:p>
          <a:r>
            <a:rPr lang="en-GB" b="1" dirty="0" err="1"/>
            <a:t>Creación</a:t>
          </a:r>
          <a:r>
            <a:rPr lang="en-GB" b="1" dirty="0"/>
            <a:t> y </a:t>
          </a:r>
          <a:r>
            <a:rPr lang="en-GB" b="1" dirty="0" err="1"/>
            <a:t>validación</a:t>
          </a:r>
          <a:r>
            <a:rPr lang="en-GB" b="1" dirty="0"/>
            <a:t> del </a:t>
          </a:r>
          <a:r>
            <a:rPr lang="en-GB" b="1" dirty="0" err="1"/>
            <a:t>modelo</a:t>
          </a:r>
          <a:endParaRPr lang="en-GB" b="1" dirty="0"/>
        </a:p>
      </dgm:t>
    </dgm:pt>
    <dgm:pt modelId="{940E6056-83DD-314B-BED3-62A2AEE0619A}" type="parTrans" cxnId="{608EC8AF-F4FF-2A45-AF98-AFEAE2808B08}">
      <dgm:prSet/>
      <dgm:spPr/>
      <dgm:t>
        <a:bodyPr/>
        <a:lstStyle/>
        <a:p>
          <a:endParaRPr lang="en-GB"/>
        </a:p>
      </dgm:t>
    </dgm:pt>
    <dgm:pt modelId="{B239B7A8-77E7-DC4D-8578-052C6772DDA8}" type="sibTrans" cxnId="{608EC8AF-F4FF-2A45-AF98-AFEAE2808B08}">
      <dgm:prSet/>
      <dgm:spPr/>
      <dgm:t>
        <a:bodyPr/>
        <a:lstStyle/>
        <a:p>
          <a:endParaRPr lang="en-GB"/>
        </a:p>
      </dgm:t>
    </dgm:pt>
    <dgm:pt modelId="{70E1B90E-C826-2242-BB69-5E5E8FC9048D}">
      <dgm:prSet/>
      <dgm:spPr/>
      <dgm:t>
        <a:bodyPr/>
        <a:lstStyle/>
        <a:p>
          <a:r>
            <a:rPr lang="en-GB" dirty="0" err="1"/>
            <a:t>Metadatos</a:t>
          </a:r>
          <a:r>
            <a:rPr lang="en-GB" dirty="0"/>
            <a:t> + </a:t>
          </a:r>
          <a:r>
            <a:rPr lang="en-GB" dirty="0" err="1"/>
            <a:t>características</a:t>
          </a:r>
          <a:r>
            <a:rPr lang="en-GB" dirty="0"/>
            <a:t> </a:t>
          </a:r>
          <a:r>
            <a:rPr lang="en-GB" dirty="0" err="1"/>
            <a:t>extraídas</a:t>
          </a:r>
          <a:r>
            <a:rPr lang="en-GB" dirty="0"/>
            <a:t> de las RM</a:t>
          </a:r>
        </a:p>
      </dgm:t>
    </dgm:pt>
    <dgm:pt modelId="{0531229A-9345-8744-B83B-23153C50BD72}" type="parTrans" cxnId="{1CA97971-0D50-7C42-8D60-78B8F3E8FF19}">
      <dgm:prSet/>
      <dgm:spPr/>
      <dgm:t>
        <a:bodyPr/>
        <a:lstStyle/>
        <a:p>
          <a:endParaRPr lang="en-GB"/>
        </a:p>
      </dgm:t>
    </dgm:pt>
    <dgm:pt modelId="{8D9946FD-F243-9247-AF9D-A96D6CDFA255}" type="sibTrans" cxnId="{1CA97971-0D50-7C42-8D60-78B8F3E8FF19}">
      <dgm:prSet/>
      <dgm:spPr/>
      <dgm:t>
        <a:bodyPr/>
        <a:lstStyle/>
        <a:p>
          <a:endParaRPr lang="en-GB"/>
        </a:p>
      </dgm:t>
    </dgm:pt>
    <dgm:pt modelId="{6DAB1CFD-BE0A-3246-B1F1-1568849F8310}" type="pres">
      <dgm:prSet presAssocID="{9291D103-9754-6D42-8166-C01DEB91BBDE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8224A21-1397-6F4B-8B42-56E9979EB5D1}" type="pres">
      <dgm:prSet presAssocID="{39DCF61A-0A64-7340-A715-5DF9E9A51016}" presName="root" presStyleCnt="0"/>
      <dgm:spPr/>
    </dgm:pt>
    <dgm:pt modelId="{EC469CDF-73EB-9747-8CCD-BDCD4BDB6C52}" type="pres">
      <dgm:prSet presAssocID="{39DCF61A-0A64-7340-A715-5DF9E9A51016}" presName="rootComposite" presStyleCnt="0"/>
      <dgm:spPr/>
    </dgm:pt>
    <dgm:pt modelId="{CED33479-D25D-6149-A1D3-B8C4FBBF20AB}" type="pres">
      <dgm:prSet presAssocID="{39DCF61A-0A64-7340-A715-5DF9E9A51016}" presName="rootText" presStyleLbl="node1" presStyleIdx="0" presStyleCnt="5" custScaleX="131753"/>
      <dgm:spPr/>
    </dgm:pt>
    <dgm:pt modelId="{86BB93B1-0367-904F-8980-C0BB0C952C9D}" type="pres">
      <dgm:prSet presAssocID="{39DCF61A-0A64-7340-A715-5DF9E9A51016}" presName="rootConnector" presStyleLbl="node1" presStyleIdx="0" presStyleCnt="5"/>
      <dgm:spPr/>
    </dgm:pt>
    <dgm:pt modelId="{312E7207-5732-A54A-84F6-9101E50C719E}" type="pres">
      <dgm:prSet presAssocID="{39DCF61A-0A64-7340-A715-5DF9E9A51016}" presName="childShape" presStyleCnt="0"/>
      <dgm:spPr/>
    </dgm:pt>
    <dgm:pt modelId="{5EEC6ECF-05C5-EA43-B28B-A0E105A92F03}" type="pres">
      <dgm:prSet presAssocID="{DCE4679F-0666-1C45-8509-018DFFF20750}" presName="Name13" presStyleLbl="parChTrans1D2" presStyleIdx="0" presStyleCnt="5"/>
      <dgm:spPr/>
    </dgm:pt>
    <dgm:pt modelId="{05169499-A565-A249-B1A6-6F970E8BFA90}" type="pres">
      <dgm:prSet presAssocID="{B0A00E79-B366-C14C-B41E-1C37CB999F03}" presName="childText" presStyleLbl="bgAcc1" presStyleIdx="0" presStyleCnt="5" custScaleX="132910">
        <dgm:presLayoutVars>
          <dgm:bulletEnabled val="1"/>
        </dgm:presLayoutVars>
      </dgm:prSet>
      <dgm:spPr/>
    </dgm:pt>
    <dgm:pt modelId="{F2C13D34-1B84-084B-8707-16440D029790}" type="pres">
      <dgm:prSet presAssocID="{38619ADD-E307-5E43-85BF-2431D8E60661}" presName="Name13" presStyleLbl="parChTrans1D2" presStyleIdx="1" presStyleCnt="5"/>
      <dgm:spPr/>
    </dgm:pt>
    <dgm:pt modelId="{D3C423C8-93F8-B547-A398-FBA1AB5B3B32}" type="pres">
      <dgm:prSet presAssocID="{76132C5E-01A0-4A41-998A-8EE0D661CFCF}" presName="childText" presStyleLbl="bgAcc1" presStyleIdx="1" presStyleCnt="5" custScaleX="132891" custScaleY="144517">
        <dgm:presLayoutVars>
          <dgm:bulletEnabled val="1"/>
        </dgm:presLayoutVars>
      </dgm:prSet>
      <dgm:spPr/>
    </dgm:pt>
    <dgm:pt modelId="{FB686625-1BA4-7C48-A824-795B3AC746CC}" type="pres">
      <dgm:prSet presAssocID="{6D2EBBF0-2D31-CE4E-83EE-41DCA7ACA532}" presName="root" presStyleCnt="0"/>
      <dgm:spPr/>
    </dgm:pt>
    <dgm:pt modelId="{E927034B-F5D3-E044-B0AD-D9641AD18830}" type="pres">
      <dgm:prSet presAssocID="{6D2EBBF0-2D31-CE4E-83EE-41DCA7ACA532}" presName="rootComposite" presStyleCnt="0"/>
      <dgm:spPr/>
    </dgm:pt>
    <dgm:pt modelId="{0392196B-950B-D148-A737-5EB6DD4A2538}" type="pres">
      <dgm:prSet presAssocID="{6D2EBBF0-2D31-CE4E-83EE-41DCA7ACA532}" presName="rootText" presStyleLbl="node1" presStyleIdx="1" presStyleCnt="5" custScaleX="116583"/>
      <dgm:spPr/>
    </dgm:pt>
    <dgm:pt modelId="{ED4C4959-95FC-774F-B4AC-F069065ECB7F}" type="pres">
      <dgm:prSet presAssocID="{6D2EBBF0-2D31-CE4E-83EE-41DCA7ACA532}" presName="rootConnector" presStyleLbl="node1" presStyleIdx="1" presStyleCnt="5"/>
      <dgm:spPr/>
    </dgm:pt>
    <dgm:pt modelId="{6C5FF019-5D4D-E248-A192-1FCD827A4EF7}" type="pres">
      <dgm:prSet presAssocID="{6D2EBBF0-2D31-CE4E-83EE-41DCA7ACA532}" presName="childShape" presStyleCnt="0"/>
      <dgm:spPr/>
    </dgm:pt>
    <dgm:pt modelId="{EB65B186-B819-B34D-9CCA-FC04307530A5}" type="pres">
      <dgm:prSet presAssocID="{778D6A34-7C71-894A-9B0B-02D131986955}" presName="Name13" presStyleLbl="parChTrans1D2" presStyleIdx="2" presStyleCnt="5"/>
      <dgm:spPr/>
    </dgm:pt>
    <dgm:pt modelId="{AD8DCE5B-CBE0-F440-8E99-6D9BC58A0D39}" type="pres">
      <dgm:prSet presAssocID="{C1D7EE94-5737-1C4D-85AF-7998DBA4C54F}" presName="childText" presStyleLbl="bgAcc1" presStyleIdx="2" presStyleCnt="5" custScaleX="132910">
        <dgm:presLayoutVars>
          <dgm:bulletEnabled val="1"/>
        </dgm:presLayoutVars>
      </dgm:prSet>
      <dgm:spPr/>
    </dgm:pt>
    <dgm:pt modelId="{0F8DBDC3-BAB3-0C4C-8902-8890D61CFEFA}" type="pres">
      <dgm:prSet presAssocID="{C9BD5AE6-A093-1846-8248-E8B98CD1E48E}" presName="root" presStyleCnt="0"/>
      <dgm:spPr/>
    </dgm:pt>
    <dgm:pt modelId="{38B1C6DE-FCE2-3D46-8571-1322B2916341}" type="pres">
      <dgm:prSet presAssocID="{C9BD5AE6-A093-1846-8248-E8B98CD1E48E}" presName="rootComposite" presStyleCnt="0"/>
      <dgm:spPr/>
    </dgm:pt>
    <dgm:pt modelId="{7FABFB75-3A63-FE49-B4C9-E3A1F6E6F458}" type="pres">
      <dgm:prSet presAssocID="{C9BD5AE6-A093-1846-8248-E8B98CD1E48E}" presName="rootText" presStyleLbl="node1" presStyleIdx="2" presStyleCnt="5"/>
      <dgm:spPr/>
    </dgm:pt>
    <dgm:pt modelId="{05C53E44-6A0C-2E4E-8DC6-221047C27BBF}" type="pres">
      <dgm:prSet presAssocID="{C9BD5AE6-A093-1846-8248-E8B98CD1E48E}" presName="rootConnector" presStyleLbl="node1" presStyleIdx="2" presStyleCnt="5"/>
      <dgm:spPr/>
    </dgm:pt>
    <dgm:pt modelId="{709430CC-1967-3A41-A16E-2E304B0F24DB}" type="pres">
      <dgm:prSet presAssocID="{C9BD5AE6-A093-1846-8248-E8B98CD1E48E}" presName="childShape" presStyleCnt="0"/>
      <dgm:spPr/>
    </dgm:pt>
    <dgm:pt modelId="{BCB2815F-690F-BC4C-A96D-18095AAF3D9B}" type="pres">
      <dgm:prSet presAssocID="{425D427F-71A3-254A-B608-00DFD3DED2B6}" presName="root" presStyleCnt="0"/>
      <dgm:spPr/>
    </dgm:pt>
    <dgm:pt modelId="{5A0CBBA3-A4A5-3A41-BCB8-EFCBAA9D6D7C}" type="pres">
      <dgm:prSet presAssocID="{425D427F-71A3-254A-B608-00DFD3DED2B6}" presName="rootComposite" presStyleCnt="0"/>
      <dgm:spPr/>
    </dgm:pt>
    <dgm:pt modelId="{655684DD-4037-2C4D-A051-15DA26D899A5}" type="pres">
      <dgm:prSet presAssocID="{425D427F-71A3-254A-B608-00DFD3DED2B6}" presName="rootText" presStyleLbl="node1" presStyleIdx="3" presStyleCnt="5" custScaleX="123522"/>
      <dgm:spPr/>
    </dgm:pt>
    <dgm:pt modelId="{DCDE7391-C7E1-A149-8EF4-189504AD1905}" type="pres">
      <dgm:prSet presAssocID="{425D427F-71A3-254A-B608-00DFD3DED2B6}" presName="rootConnector" presStyleLbl="node1" presStyleIdx="3" presStyleCnt="5"/>
      <dgm:spPr/>
    </dgm:pt>
    <dgm:pt modelId="{A994535A-FA42-7F4A-B54C-DBB2120B46D2}" type="pres">
      <dgm:prSet presAssocID="{425D427F-71A3-254A-B608-00DFD3DED2B6}" presName="childShape" presStyleCnt="0"/>
      <dgm:spPr/>
    </dgm:pt>
    <dgm:pt modelId="{3A46F29F-6D65-0B4D-B224-5563E9693AE4}" type="pres">
      <dgm:prSet presAssocID="{B8BA77DD-EA7F-6F47-807E-FEEEB2C99DC9}" presName="Name13" presStyleLbl="parChTrans1D2" presStyleIdx="3" presStyleCnt="5"/>
      <dgm:spPr/>
    </dgm:pt>
    <dgm:pt modelId="{54FBBF67-DC8F-BE48-9810-E52291F6868F}" type="pres">
      <dgm:prSet presAssocID="{66089FF2-7051-F445-A795-E7A0C1BB3CAF}" presName="childText" presStyleLbl="bgAcc1" presStyleIdx="3" presStyleCnt="5" custScaleX="132910">
        <dgm:presLayoutVars>
          <dgm:bulletEnabled val="1"/>
        </dgm:presLayoutVars>
      </dgm:prSet>
      <dgm:spPr/>
    </dgm:pt>
    <dgm:pt modelId="{A6BABC7E-9474-5642-8461-C2D86B69D524}" type="pres">
      <dgm:prSet presAssocID="{0531229A-9345-8744-B83B-23153C50BD72}" presName="Name13" presStyleLbl="parChTrans1D2" presStyleIdx="4" presStyleCnt="5"/>
      <dgm:spPr/>
    </dgm:pt>
    <dgm:pt modelId="{654485E7-5BA5-9D4F-B82E-889EEB6F2ADA}" type="pres">
      <dgm:prSet presAssocID="{70E1B90E-C826-2242-BB69-5E5E8FC9048D}" presName="childText" presStyleLbl="bgAcc1" presStyleIdx="4" presStyleCnt="5" custScaleX="132910">
        <dgm:presLayoutVars>
          <dgm:bulletEnabled val="1"/>
        </dgm:presLayoutVars>
      </dgm:prSet>
      <dgm:spPr/>
    </dgm:pt>
    <dgm:pt modelId="{B1C31E44-F8A4-5448-832C-7F8E26D03F2C}" type="pres">
      <dgm:prSet presAssocID="{EC981CEB-F3BF-F24E-85EC-0841F274A380}" presName="root" presStyleCnt="0"/>
      <dgm:spPr/>
    </dgm:pt>
    <dgm:pt modelId="{7B0A7EE9-7B2B-054D-8A78-8B63F4173394}" type="pres">
      <dgm:prSet presAssocID="{EC981CEB-F3BF-F24E-85EC-0841F274A380}" presName="rootComposite" presStyleCnt="0"/>
      <dgm:spPr/>
    </dgm:pt>
    <dgm:pt modelId="{BFF28BCC-1FC0-2443-B912-9D69A37AD755}" type="pres">
      <dgm:prSet presAssocID="{EC981CEB-F3BF-F24E-85EC-0841F274A380}" presName="rootText" presStyleLbl="node1" presStyleIdx="4" presStyleCnt="5"/>
      <dgm:spPr/>
    </dgm:pt>
    <dgm:pt modelId="{2D3207A7-6450-7A4A-B7D6-B810E7BBD34B}" type="pres">
      <dgm:prSet presAssocID="{EC981CEB-F3BF-F24E-85EC-0841F274A380}" presName="rootConnector" presStyleLbl="node1" presStyleIdx="4" presStyleCnt="5"/>
      <dgm:spPr/>
    </dgm:pt>
    <dgm:pt modelId="{505F7DE8-5C96-0A49-8A50-B67514D176D4}" type="pres">
      <dgm:prSet presAssocID="{EC981CEB-F3BF-F24E-85EC-0841F274A380}" presName="childShape" presStyleCnt="0"/>
      <dgm:spPr/>
    </dgm:pt>
  </dgm:ptLst>
  <dgm:cxnLst>
    <dgm:cxn modelId="{AF7F8901-ABE7-B44A-AD7D-65C378C80D2B}" type="presOf" srcId="{6D2EBBF0-2D31-CE4E-83EE-41DCA7ACA532}" destId="{0392196B-950B-D148-A737-5EB6DD4A2538}" srcOrd="0" destOrd="0" presId="urn:microsoft.com/office/officeart/2005/8/layout/hierarchy3"/>
    <dgm:cxn modelId="{875A770E-1047-5540-9576-DE30F83D4507}" type="presOf" srcId="{C9BD5AE6-A093-1846-8248-E8B98CD1E48E}" destId="{05C53E44-6A0C-2E4E-8DC6-221047C27BBF}" srcOrd="1" destOrd="0" presId="urn:microsoft.com/office/officeart/2005/8/layout/hierarchy3"/>
    <dgm:cxn modelId="{049B3D10-16A8-C940-8FB7-F46E3EF63EA2}" type="presOf" srcId="{C9BD5AE6-A093-1846-8248-E8B98CD1E48E}" destId="{7FABFB75-3A63-FE49-B4C9-E3A1F6E6F458}" srcOrd="0" destOrd="0" presId="urn:microsoft.com/office/officeart/2005/8/layout/hierarchy3"/>
    <dgm:cxn modelId="{A8468B13-5D58-9448-BDC8-2DFBB67F7D89}" srcId="{9291D103-9754-6D42-8166-C01DEB91BBDE}" destId="{39DCF61A-0A64-7340-A715-5DF9E9A51016}" srcOrd="0" destOrd="0" parTransId="{0E4E0CDF-95B4-DA42-BAF4-76137768C02E}" sibTransId="{FB8A5A10-6ED4-B648-8FC8-9CAE9BC84FEF}"/>
    <dgm:cxn modelId="{ECE28719-C643-D343-945A-ECF88A2A6CD9}" type="presOf" srcId="{66089FF2-7051-F445-A795-E7A0C1BB3CAF}" destId="{54FBBF67-DC8F-BE48-9810-E52291F6868F}" srcOrd="0" destOrd="0" presId="urn:microsoft.com/office/officeart/2005/8/layout/hierarchy3"/>
    <dgm:cxn modelId="{7B79BF19-5876-3546-8847-1213F6F7B448}" type="presOf" srcId="{EC981CEB-F3BF-F24E-85EC-0841F274A380}" destId="{2D3207A7-6450-7A4A-B7D6-B810E7BBD34B}" srcOrd="1" destOrd="0" presId="urn:microsoft.com/office/officeart/2005/8/layout/hierarchy3"/>
    <dgm:cxn modelId="{356ED229-1DD3-4644-93E4-D8D2924FBCCE}" type="presOf" srcId="{39DCF61A-0A64-7340-A715-5DF9E9A51016}" destId="{86BB93B1-0367-904F-8980-C0BB0C952C9D}" srcOrd="1" destOrd="0" presId="urn:microsoft.com/office/officeart/2005/8/layout/hierarchy3"/>
    <dgm:cxn modelId="{CFB1DD34-A6F8-6E42-9082-2560C82213B7}" type="presOf" srcId="{DCE4679F-0666-1C45-8509-018DFFF20750}" destId="{5EEC6ECF-05C5-EA43-B28B-A0E105A92F03}" srcOrd="0" destOrd="0" presId="urn:microsoft.com/office/officeart/2005/8/layout/hierarchy3"/>
    <dgm:cxn modelId="{5BF69437-9273-E943-8C16-3F2DEA252495}" type="presOf" srcId="{76132C5E-01A0-4A41-998A-8EE0D661CFCF}" destId="{D3C423C8-93F8-B547-A398-FBA1AB5B3B32}" srcOrd="0" destOrd="0" presId="urn:microsoft.com/office/officeart/2005/8/layout/hierarchy3"/>
    <dgm:cxn modelId="{15D42157-1E4A-4D45-90D9-B1BDC8BD0A32}" srcId="{6D2EBBF0-2D31-CE4E-83EE-41DCA7ACA532}" destId="{C1D7EE94-5737-1C4D-85AF-7998DBA4C54F}" srcOrd="0" destOrd="0" parTransId="{778D6A34-7C71-894A-9B0B-02D131986955}" sibTransId="{C234B128-D00A-9142-8DD0-18582743DC81}"/>
    <dgm:cxn modelId="{FB2E0165-741A-FB40-97D5-1A5B98D490F1}" type="presOf" srcId="{70E1B90E-C826-2242-BB69-5E5E8FC9048D}" destId="{654485E7-5BA5-9D4F-B82E-889EEB6F2ADA}" srcOrd="0" destOrd="0" presId="urn:microsoft.com/office/officeart/2005/8/layout/hierarchy3"/>
    <dgm:cxn modelId="{1CA97971-0D50-7C42-8D60-78B8F3E8FF19}" srcId="{425D427F-71A3-254A-B608-00DFD3DED2B6}" destId="{70E1B90E-C826-2242-BB69-5E5E8FC9048D}" srcOrd="1" destOrd="0" parTransId="{0531229A-9345-8744-B83B-23153C50BD72}" sibTransId="{8D9946FD-F243-9247-AF9D-A96D6CDFA255}"/>
    <dgm:cxn modelId="{D8B55476-F07A-8344-B509-54E1E5E9E666}" type="presOf" srcId="{B8BA77DD-EA7F-6F47-807E-FEEEB2C99DC9}" destId="{3A46F29F-6D65-0B4D-B224-5563E9693AE4}" srcOrd="0" destOrd="0" presId="urn:microsoft.com/office/officeart/2005/8/layout/hierarchy3"/>
    <dgm:cxn modelId="{C353EE76-5DCB-7A49-B8A7-DF6FEF1E4352}" srcId="{9291D103-9754-6D42-8166-C01DEB91BBDE}" destId="{425D427F-71A3-254A-B608-00DFD3DED2B6}" srcOrd="3" destOrd="0" parTransId="{39D5F193-B019-F842-9AAB-AB6FC5DB3C73}" sibTransId="{99133A0E-6325-E749-8AE4-C3894BFBC2E4}"/>
    <dgm:cxn modelId="{F941DD85-7C14-9545-A573-CE0848C2689C}" type="presOf" srcId="{38619ADD-E307-5E43-85BF-2431D8E60661}" destId="{F2C13D34-1B84-084B-8707-16440D029790}" srcOrd="0" destOrd="0" presId="urn:microsoft.com/office/officeart/2005/8/layout/hierarchy3"/>
    <dgm:cxn modelId="{E251309E-B715-DE4E-9A18-4D33C620400A}" srcId="{39DCF61A-0A64-7340-A715-5DF9E9A51016}" destId="{B0A00E79-B366-C14C-B41E-1C37CB999F03}" srcOrd="0" destOrd="0" parTransId="{DCE4679F-0666-1C45-8509-018DFFF20750}" sibTransId="{9D777AA2-4C30-604C-B482-1C18B1D1BF06}"/>
    <dgm:cxn modelId="{1BF9E6A3-7CA0-CF49-97B4-0C70AA1BB20F}" srcId="{425D427F-71A3-254A-B608-00DFD3DED2B6}" destId="{66089FF2-7051-F445-A795-E7A0C1BB3CAF}" srcOrd="0" destOrd="0" parTransId="{B8BA77DD-EA7F-6F47-807E-FEEEB2C99DC9}" sibTransId="{D1A9CE42-71AE-E446-97B5-40BCCE539F73}"/>
    <dgm:cxn modelId="{608EC8AF-F4FF-2A45-AF98-AFEAE2808B08}" srcId="{9291D103-9754-6D42-8166-C01DEB91BBDE}" destId="{EC981CEB-F3BF-F24E-85EC-0841F274A380}" srcOrd="4" destOrd="0" parTransId="{940E6056-83DD-314B-BED3-62A2AEE0619A}" sibTransId="{B239B7A8-77E7-DC4D-8578-052C6772DDA8}"/>
    <dgm:cxn modelId="{7D620EB2-2C76-2349-9838-850979B72EFF}" type="presOf" srcId="{9291D103-9754-6D42-8166-C01DEB91BBDE}" destId="{6DAB1CFD-BE0A-3246-B1F1-1568849F8310}" srcOrd="0" destOrd="0" presId="urn:microsoft.com/office/officeart/2005/8/layout/hierarchy3"/>
    <dgm:cxn modelId="{ADA8E9C6-CFE2-1D41-AABA-7DEED7D4E813}" type="presOf" srcId="{425D427F-71A3-254A-B608-00DFD3DED2B6}" destId="{DCDE7391-C7E1-A149-8EF4-189504AD1905}" srcOrd="1" destOrd="0" presId="urn:microsoft.com/office/officeart/2005/8/layout/hierarchy3"/>
    <dgm:cxn modelId="{4A175AC9-FC64-2249-8192-039FF479B7DA}" type="presOf" srcId="{39DCF61A-0A64-7340-A715-5DF9E9A51016}" destId="{CED33479-D25D-6149-A1D3-B8C4FBBF20AB}" srcOrd="0" destOrd="0" presId="urn:microsoft.com/office/officeart/2005/8/layout/hierarchy3"/>
    <dgm:cxn modelId="{8243D1D1-5474-5B47-A050-19A81E299209}" type="presOf" srcId="{C1D7EE94-5737-1C4D-85AF-7998DBA4C54F}" destId="{AD8DCE5B-CBE0-F440-8E99-6D9BC58A0D39}" srcOrd="0" destOrd="0" presId="urn:microsoft.com/office/officeart/2005/8/layout/hierarchy3"/>
    <dgm:cxn modelId="{018B2ED7-2D2E-7847-9E59-8B31FB382D57}" type="presOf" srcId="{EC981CEB-F3BF-F24E-85EC-0841F274A380}" destId="{BFF28BCC-1FC0-2443-B912-9D69A37AD755}" srcOrd="0" destOrd="0" presId="urn:microsoft.com/office/officeart/2005/8/layout/hierarchy3"/>
    <dgm:cxn modelId="{474498D7-A555-FE41-A4D0-8CEBA59B69F5}" srcId="{9291D103-9754-6D42-8166-C01DEB91BBDE}" destId="{6D2EBBF0-2D31-CE4E-83EE-41DCA7ACA532}" srcOrd="1" destOrd="0" parTransId="{820E9F9D-2B22-2047-AD1C-CC55983124F5}" sibTransId="{8F397E9B-310F-004B-8DC2-1EF67C906046}"/>
    <dgm:cxn modelId="{7786B9D7-E97E-2F44-85DB-98D393BB4719}" srcId="{9291D103-9754-6D42-8166-C01DEB91BBDE}" destId="{C9BD5AE6-A093-1846-8248-E8B98CD1E48E}" srcOrd="2" destOrd="0" parTransId="{12FDB58C-5DD8-754E-A1F2-E6B37B96BDF6}" sibTransId="{EED96FA3-E2BB-B44A-8DAD-7456BEA6705E}"/>
    <dgm:cxn modelId="{EF6DB3DA-6B11-DB45-9E5F-8553B957B39D}" srcId="{39DCF61A-0A64-7340-A715-5DF9E9A51016}" destId="{76132C5E-01A0-4A41-998A-8EE0D661CFCF}" srcOrd="1" destOrd="0" parTransId="{38619ADD-E307-5E43-85BF-2431D8E60661}" sibTransId="{A8D718A3-2C6C-A84E-8EBA-155DC3545BF5}"/>
    <dgm:cxn modelId="{1AC202E1-E05F-5642-A6FE-F055773C460C}" type="presOf" srcId="{0531229A-9345-8744-B83B-23153C50BD72}" destId="{A6BABC7E-9474-5642-8461-C2D86B69D524}" srcOrd="0" destOrd="0" presId="urn:microsoft.com/office/officeart/2005/8/layout/hierarchy3"/>
    <dgm:cxn modelId="{3F78BCEA-758E-6F43-A748-829FE500325F}" type="presOf" srcId="{425D427F-71A3-254A-B608-00DFD3DED2B6}" destId="{655684DD-4037-2C4D-A051-15DA26D899A5}" srcOrd="0" destOrd="0" presId="urn:microsoft.com/office/officeart/2005/8/layout/hierarchy3"/>
    <dgm:cxn modelId="{FBDD17EB-364E-914A-B16F-9128AEB63978}" type="presOf" srcId="{778D6A34-7C71-894A-9B0B-02D131986955}" destId="{EB65B186-B819-B34D-9CCA-FC04307530A5}" srcOrd="0" destOrd="0" presId="urn:microsoft.com/office/officeart/2005/8/layout/hierarchy3"/>
    <dgm:cxn modelId="{5680C4EB-BE76-FE48-AEB5-16C624CD4BD5}" type="presOf" srcId="{B0A00E79-B366-C14C-B41E-1C37CB999F03}" destId="{05169499-A565-A249-B1A6-6F970E8BFA90}" srcOrd="0" destOrd="0" presId="urn:microsoft.com/office/officeart/2005/8/layout/hierarchy3"/>
    <dgm:cxn modelId="{B48238FC-C4C3-0143-972E-1AC9941A33D2}" type="presOf" srcId="{6D2EBBF0-2D31-CE4E-83EE-41DCA7ACA532}" destId="{ED4C4959-95FC-774F-B4AC-F069065ECB7F}" srcOrd="1" destOrd="0" presId="urn:microsoft.com/office/officeart/2005/8/layout/hierarchy3"/>
    <dgm:cxn modelId="{CE1A2B02-EE0D-2B4D-94CC-886F74322908}" type="presParOf" srcId="{6DAB1CFD-BE0A-3246-B1F1-1568849F8310}" destId="{58224A21-1397-6F4B-8B42-56E9979EB5D1}" srcOrd="0" destOrd="0" presId="urn:microsoft.com/office/officeart/2005/8/layout/hierarchy3"/>
    <dgm:cxn modelId="{057FFE7A-3757-6E49-8268-728AF3F1B289}" type="presParOf" srcId="{58224A21-1397-6F4B-8B42-56E9979EB5D1}" destId="{EC469CDF-73EB-9747-8CCD-BDCD4BDB6C52}" srcOrd="0" destOrd="0" presId="urn:microsoft.com/office/officeart/2005/8/layout/hierarchy3"/>
    <dgm:cxn modelId="{3A1A93E5-F5BF-4340-BADA-D6CBFE6FBC62}" type="presParOf" srcId="{EC469CDF-73EB-9747-8CCD-BDCD4BDB6C52}" destId="{CED33479-D25D-6149-A1D3-B8C4FBBF20AB}" srcOrd="0" destOrd="0" presId="urn:microsoft.com/office/officeart/2005/8/layout/hierarchy3"/>
    <dgm:cxn modelId="{D965E8EA-ABE5-2942-A43C-880D91451000}" type="presParOf" srcId="{EC469CDF-73EB-9747-8CCD-BDCD4BDB6C52}" destId="{86BB93B1-0367-904F-8980-C0BB0C952C9D}" srcOrd="1" destOrd="0" presId="urn:microsoft.com/office/officeart/2005/8/layout/hierarchy3"/>
    <dgm:cxn modelId="{6DA10383-5BED-004D-BCDE-F0BFC5FD1D90}" type="presParOf" srcId="{58224A21-1397-6F4B-8B42-56E9979EB5D1}" destId="{312E7207-5732-A54A-84F6-9101E50C719E}" srcOrd="1" destOrd="0" presId="urn:microsoft.com/office/officeart/2005/8/layout/hierarchy3"/>
    <dgm:cxn modelId="{4838AC36-DDB7-3F4B-8672-B03ACF70BEF7}" type="presParOf" srcId="{312E7207-5732-A54A-84F6-9101E50C719E}" destId="{5EEC6ECF-05C5-EA43-B28B-A0E105A92F03}" srcOrd="0" destOrd="0" presId="urn:microsoft.com/office/officeart/2005/8/layout/hierarchy3"/>
    <dgm:cxn modelId="{A005CF7C-4CEC-244D-84C3-CF30EF26C9DF}" type="presParOf" srcId="{312E7207-5732-A54A-84F6-9101E50C719E}" destId="{05169499-A565-A249-B1A6-6F970E8BFA90}" srcOrd="1" destOrd="0" presId="urn:microsoft.com/office/officeart/2005/8/layout/hierarchy3"/>
    <dgm:cxn modelId="{E9D54ADB-7AA3-524E-96F9-27CC3899B082}" type="presParOf" srcId="{312E7207-5732-A54A-84F6-9101E50C719E}" destId="{F2C13D34-1B84-084B-8707-16440D029790}" srcOrd="2" destOrd="0" presId="urn:microsoft.com/office/officeart/2005/8/layout/hierarchy3"/>
    <dgm:cxn modelId="{56EF78B3-B397-CB45-ABCB-C3325596A7FE}" type="presParOf" srcId="{312E7207-5732-A54A-84F6-9101E50C719E}" destId="{D3C423C8-93F8-B547-A398-FBA1AB5B3B32}" srcOrd="3" destOrd="0" presId="urn:microsoft.com/office/officeart/2005/8/layout/hierarchy3"/>
    <dgm:cxn modelId="{B60D8FD6-56BB-1A42-B752-14A7A1D49030}" type="presParOf" srcId="{6DAB1CFD-BE0A-3246-B1F1-1568849F8310}" destId="{FB686625-1BA4-7C48-A824-795B3AC746CC}" srcOrd="1" destOrd="0" presId="urn:microsoft.com/office/officeart/2005/8/layout/hierarchy3"/>
    <dgm:cxn modelId="{A791A4BD-C97F-B047-998D-3ED2C7FE2E3F}" type="presParOf" srcId="{FB686625-1BA4-7C48-A824-795B3AC746CC}" destId="{E927034B-F5D3-E044-B0AD-D9641AD18830}" srcOrd="0" destOrd="0" presId="urn:microsoft.com/office/officeart/2005/8/layout/hierarchy3"/>
    <dgm:cxn modelId="{6F8B179D-46E3-3547-BF50-C00CC41B67F9}" type="presParOf" srcId="{E927034B-F5D3-E044-B0AD-D9641AD18830}" destId="{0392196B-950B-D148-A737-5EB6DD4A2538}" srcOrd="0" destOrd="0" presId="urn:microsoft.com/office/officeart/2005/8/layout/hierarchy3"/>
    <dgm:cxn modelId="{9D7978C5-E9F3-024E-8544-E57495979E57}" type="presParOf" srcId="{E927034B-F5D3-E044-B0AD-D9641AD18830}" destId="{ED4C4959-95FC-774F-B4AC-F069065ECB7F}" srcOrd="1" destOrd="0" presId="urn:microsoft.com/office/officeart/2005/8/layout/hierarchy3"/>
    <dgm:cxn modelId="{74F7438C-8B8D-6E4B-B03B-896BB711EB27}" type="presParOf" srcId="{FB686625-1BA4-7C48-A824-795B3AC746CC}" destId="{6C5FF019-5D4D-E248-A192-1FCD827A4EF7}" srcOrd="1" destOrd="0" presId="urn:microsoft.com/office/officeart/2005/8/layout/hierarchy3"/>
    <dgm:cxn modelId="{3EACB1A4-F01E-5440-BA31-299D3366138B}" type="presParOf" srcId="{6C5FF019-5D4D-E248-A192-1FCD827A4EF7}" destId="{EB65B186-B819-B34D-9CCA-FC04307530A5}" srcOrd="0" destOrd="0" presId="urn:microsoft.com/office/officeart/2005/8/layout/hierarchy3"/>
    <dgm:cxn modelId="{25BCBFBF-7BDE-A847-AD76-2BAA9C2AEB29}" type="presParOf" srcId="{6C5FF019-5D4D-E248-A192-1FCD827A4EF7}" destId="{AD8DCE5B-CBE0-F440-8E99-6D9BC58A0D39}" srcOrd="1" destOrd="0" presId="urn:microsoft.com/office/officeart/2005/8/layout/hierarchy3"/>
    <dgm:cxn modelId="{86AF620D-412B-5841-AF92-8A460FDB0888}" type="presParOf" srcId="{6DAB1CFD-BE0A-3246-B1F1-1568849F8310}" destId="{0F8DBDC3-BAB3-0C4C-8902-8890D61CFEFA}" srcOrd="2" destOrd="0" presId="urn:microsoft.com/office/officeart/2005/8/layout/hierarchy3"/>
    <dgm:cxn modelId="{E1AEF6C4-4889-DF46-B00E-11F4AB7AA612}" type="presParOf" srcId="{0F8DBDC3-BAB3-0C4C-8902-8890D61CFEFA}" destId="{38B1C6DE-FCE2-3D46-8571-1322B2916341}" srcOrd="0" destOrd="0" presId="urn:microsoft.com/office/officeart/2005/8/layout/hierarchy3"/>
    <dgm:cxn modelId="{EA3D9D95-AC16-D346-ABBF-725E43945390}" type="presParOf" srcId="{38B1C6DE-FCE2-3D46-8571-1322B2916341}" destId="{7FABFB75-3A63-FE49-B4C9-E3A1F6E6F458}" srcOrd="0" destOrd="0" presId="urn:microsoft.com/office/officeart/2005/8/layout/hierarchy3"/>
    <dgm:cxn modelId="{38EA21B1-2827-5D48-85C9-C8A991D02668}" type="presParOf" srcId="{38B1C6DE-FCE2-3D46-8571-1322B2916341}" destId="{05C53E44-6A0C-2E4E-8DC6-221047C27BBF}" srcOrd="1" destOrd="0" presId="urn:microsoft.com/office/officeart/2005/8/layout/hierarchy3"/>
    <dgm:cxn modelId="{FB9E9EC9-928B-2643-AE4D-E68F511A1A8A}" type="presParOf" srcId="{0F8DBDC3-BAB3-0C4C-8902-8890D61CFEFA}" destId="{709430CC-1967-3A41-A16E-2E304B0F24DB}" srcOrd="1" destOrd="0" presId="urn:microsoft.com/office/officeart/2005/8/layout/hierarchy3"/>
    <dgm:cxn modelId="{7BA80FE2-39EE-DB47-825C-203CDB299482}" type="presParOf" srcId="{6DAB1CFD-BE0A-3246-B1F1-1568849F8310}" destId="{BCB2815F-690F-BC4C-A96D-18095AAF3D9B}" srcOrd="3" destOrd="0" presId="urn:microsoft.com/office/officeart/2005/8/layout/hierarchy3"/>
    <dgm:cxn modelId="{225479F0-A8A0-A946-A83C-312FAB117262}" type="presParOf" srcId="{BCB2815F-690F-BC4C-A96D-18095AAF3D9B}" destId="{5A0CBBA3-A4A5-3A41-BCB8-EFCBAA9D6D7C}" srcOrd="0" destOrd="0" presId="urn:microsoft.com/office/officeart/2005/8/layout/hierarchy3"/>
    <dgm:cxn modelId="{AEEA5580-3622-7F49-8B57-BC0CC4D226FA}" type="presParOf" srcId="{5A0CBBA3-A4A5-3A41-BCB8-EFCBAA9D6D7C}" destId="{655684DD-4037-2C4D-A051-15DA26D899A5}" srcOrd="0" destOrd="0" presId="urn:microsoft.com/office/officeart/2005/8/layout/hierarchy3"/>
    <dgm:cxn modelId="{E8EDBB93-6D03-214F-8B34-1C926A35BFBA}" type="presParOf" srcId="{5A0CBBA3-A4A5-3A41-BCB8-EFCBAA9D6D7C}" destId="{DCDE7391-C7E1-A149-8EF4-189504AD1905}" srcOrd="1" destOrd="0" presId="urn:microsoft.com/office/officeart/2005/8/layout/hierarchy3"/>
    <dgm:cxn modelId="{63359EE0-26CD-1E41-9CF3-F54B5B3785E4}" type="presParOf" srcId="{BCB2815F-690F-BC4C-A96D-18095AAF3D9B}" destId="{A994535A-FA42-7F4A-B54C-DBB2120B46D2}" srcOrd="1" destOrd="0" presId="urn:microsoft.com/office/officeart/2005/8/layout/hierarchy3"/>
    <dgm:cxn modelId="{0F555608-3E72-1247-B7DA-94CE6D59D497}" type="presParOf" srcId="{A994535A-FA42-7F4A-B54C-DBB2120B46D2}" destId="{3A46F29F-6D65-0B4D-B224-5563E9693AE4}" srcOrd="0" destOrd="0" presId="urn:microsoft.com/office/officeart/2005/8/layout/hierarchy3"/>
    <dgm:cxn modelId="{5FA48D40-269C-944B-828C-075C020C40E8}" type="presParOf" srcId="{A994535A-FA42-7F4A-B54C-DBB2120B46D2}" destId="{54FBBF67-DC8F-BE48-9810-E52291F6868F}" srcOrd="1" destOrd="0" presId="urn:microsoft.com/office/officeart/2005/8/layout/hierarchy3"/>
    <dgm:cxn modelId="{94F22A17-D427-BD40-B466-A779A36401A1}" type="presParOf" srcId="{A994535A-FA42-7F4A-B54C-DBB2120B46D2}" destId="{A6BABC7E-9474-5642-8461-C2D86B69D524}" srcOrd="2" destOrd="0" presId="urn:microsoft.com/office/officeart/2005/8/layout/hierarchy3"/>
    <dgm:cxn modelId="{0F6A9C2B-F70F-3948-81FA-01DF2346EC8B}" type="presParOf" srcId="{A994535A-FA42-7F4A-B54C-DBB2120B46D2}" destId="{654485E7-5BA5-9D4F-B82E-889EEB6F2ADA}" srcOrd="3" destOrd="0" presId="urn:microsoft.com/office/officeart/2005/8/layout/hierarchy3"/>
    <dgm:cxn modelId="{BE69A135-A333-2349-8B0B-46469A19DC72}" type="presParOf" srcId="{6DAB1CFD-BE0A-3246-B1F1-1568849F8310}" destId="{B1C31E44-F8A4-5448-832C-7F8E26D03F2C}" srcOrd="4" destOrd="0" presId="urn:microsoft.com/office/officeart/2005/8/layout/hierarchy3"/>
    <dgm:cxn modelId="{CC7FEF67-76AC-0549-BA26-511008E6577B}" type="presParOf" srcId="{B1C31E44-F8A4-5448-832C-7F8E26D03F2C}" destId="{7B0A7EE9-7B2B-054D-8A78-8B63F4173394}" srcOrd="0" destOrd="0" presId="urn:microsoft.com/office/officeart/2005/8/layout/hierarchy3"/>
    <dgm:cxn modelId="{E8210F56-5813-844C-BF21-14172A131450}" type="presParOf" srcId="{7B0A7EE9-7B2B-054D-8A78-8B63F4173394}" destId="{BFF28BCC-1FC0-2443-B912-9D69A37AD755}" srcOrd="0" destOrd="0" presId="urn:microsoft.com/office/officeart/2005/8/layout/hierarchy3"/>
    <dgm:cxn modelId="{CB0DFF79-39AC-404E-8503-CB0ECCACB072}" type="presParOf" srcId="{7B0A7EE9-7B2B-054D-8A78-8B63F4173394}" destId="{2D3207A7-6450-7A4A-B7D6-B810E7BBD34B}" srcOrd="1" destOrd="0" presId="urn:microsoft.com/office/officeart/2005/8/layout/hierarchy3"/>
    <dgm:cxn modelId="{EAD340A5-4DA3-2840-A022-9632D1579114}" type="presParOf" srcId="{B1C31E44-F8A4-5448-832C-7F8E26D03F2C}" destId="{505F7DE8-5C96-0A49-8A50-B67514D176D4}" srcOrd="1" destOrd="0" presId="urn:microsoft.com/office/officeart/2005/8/layout/hierarchy3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D33479-D25D-6149-A1D3-B8C4FBBF20AB}">
      <dsp:nvSpPr>
        <dsp:cNvPr id="0" name=""/>
        <dsp:cNvSpPr/>
      </dsp:nvSpPr>
      <dsp:spPr>
        <a:xfrm>
          <a:off x="3900" y="932218"/>
          <a:ext cx="1427464" cy="54171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Pre-</a:t>
          </a:r>
          <a:r>
            <a:rPr lang="en-GB" sz="1100" b="1" kern="1200" dirty="0" err="1"/>
            <a:t>procesamiento</a:t>
          </a:r>
          <a:r>
            <a:rPr lang="en-GB" sz="1100" b="1" kern="1200" dirty="0"/>
            <a:t> de las </a:t>
          </a:r>
          <a:r>
            <a:rPr lang="en-GB" sz="1100" b="1" kern="1200" dirty="0" err="1"/>
            <a:t>imágenes</a:t>
          </a:r>
          <a:endParaRPr lang="en-GB" sz="1100" b="1" kern="1200" dirty="0"/>
        </a:p>
      </dsp:txBody>
      <dsp:txXfrm>
        <a:off x="19766" y="948084"/>
        <a:ext cx="1395732" cy="509987"/>
      </dsp:txXfrm>
    </dsp:sp>
    <dsp:sp modelId="{5EEC6ECF-05C5-EA43-B28B-A0E105A92F03}">
      <dsp:nvSpPr>
        <dsp:cNvPr id="0" name=""/>
        <dsp:cNvSpPr/>
      </dsp:nvSpPr>
      <dsp:spPr>
        <a:xfrm>
          <a:off x="146646" y="1473938"/>
          <a:ext cx="142746" cy="4062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6289"/>
              </a:lnTo>
              <a:lnTo>
                <a:pt x="142746" y="40628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169499-A565-A249-B1A6-6F970E8BFA90}">
      <dsp:nvSpPr>
        <dsp:cNvPr id="0" name=""/>
        <dsp:cNvSpPr/>
      </dsp:nvSpPr>
      <dsp:spPr>
        <a:xfrm>
          <a:off x="289393" y="1609368"/>
          <a:ext cx="1151999" cy="54171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Normalicación</a:t>
          </a:r>
          <a:r>
            <a:rPr lang="en-GB" sz="1000" kern="1200" dirty="0"/>
            <a:t> de las RM</a:t>
          </a:r>
        </a:p>
      </dsp:txBody>
      <dsp:txXfrm>
        <a:off x="305259" y="1625234"/>
        <a:ext cx="1120267" cy="509987"/>
      </dsp:txXfrm>
    </dsp:sp>
    <dsp:sp modelId="{F2C13D34-1B84-084B-8707-16440D029790}">
      <dsp:nvSpPr>
        <dsp:cNvPr id="0" name=""/>
        <dsp:cNvSpPr/>
      </dsp:nvSpPr>
      <dsp:spPr>
        <a:xfrm>
          <a:off x="146646" y="1473938"/>
          <a:ext cx="142746" cy="12040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04018"/>
              </a:lnTo>
              <a:lnTo>
                <a:pt x="142746" y="120401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C423C8-93F8-B547-A398-FBA1AB5B3B32}">
      <dsp:nvSpPr>
        <dsp:cNvPr id="0" name=""/>
        <dsp:cNvSpPr/>
      </dsp:nvSpPr>
      <dsp:spPr>
        <a:xfrm>
          <a:off x="289393" y="2286518"/>
          <a:ext cx="1151835" cy="7828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50" kern="1200" dirty="0" err="1"/>
            <a:t>Eliminación</a:t>
          </a:r>
          <a:r>
            <a:rPr lang="en-GB" sz="1050" kern="1200" dirty="0"/>
            <a:t> del </a:t>
          </a:r>
          <a:r>
            <a:rPr lang="en-GB" sz="1050" kern="1200" dirty="0" err="1"/>
            <a:t>tejido</a:t>
          </a:r>
          <a:r>
            <a:rPr lang="en-GB" sz="1050" kern="1200" dirty="0"/>
            <a:t> no </a:t>
          </a:r>
          <a:r>
            <a:rPr lang="en-GB" sz="1050" kern="1200" dirty="0" err="1"/>
            <a:t>perteneciente</a:t>
          </a:r>
          <a:r>
            <a:rPr lang="en-GB" sz="1050" kern="1200" dirty="0"/>
            <a:t> al </a:t>
          </a:r>
          <a:r>
            <a:rPr lang="en-GB" sz="1050" kern="1200" dirty="0" err="1"/>
            <a:t>cerebro</a:t>
          </a:r>
          <a:endParaRPr lang="en-GB" sz="1050" kern="1200" dirty="0"/>
        </a:p>
      </dsp:txBody>
      <dsp:txXfrm>
        <a:off x="312323" y="2309448"/>
        <a:ext cx="1105975" cy="737017"/>
      </dsp:txXfrm>
    </dsp:sp>
    <dsp:sp modelId="{0392196B-950B-D148-A737-5EB6DD4A2538}">
      <dsp:nvSpPr>
        <dsp:cNvPr id="0" name=""/>
        <dsp:cNvSpPr/>
      </dsp:nvSpPr>
      <dsp:spPr>
        <a:xfrm>
          <a:off x="1702224" y="932218"/>
          <a:ext cx="1263106" cy="54171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 err="1"/>
            <a:t>Segmentación</a:t>
          </a:r>
          <a:endParaRPr lang="en-GB" sz="1100" b="1" kern="1200" dirty="0"/>
        </a:p>
      </dsp:txBody>
      <dsp:txXfrm>
        <a:off x="1718090" y="948084"/>
        <a:ext cx="1231374" cy="509987"/>
      </dsp:txXfrm>
    </dsp:sp>
    <dsp:sp modelId="{EB65B186-B819-B34D-9CCA-FC04307530A5}">
      <dsp:nvSpPr>
        <dsp:cNvPr id="0" name=""/>
        <dsp:cNvSpPr/>
      </dsp:nvSpPr>
      <dsp:spPr>
        <a:xfrm>
          <a:off x="1828535" y="1473938"/>
          <a:ext cx="126310" cy="4062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6289"/>
              </a:lnTo>
              <a:lnTo>
                <a:pt x="126310" y="40628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8DCE5B-CBE0-F440-8E99-6D9BC58A0D39}">
      <dsp:nvSpPr>
        <dsp:cNvPr id="0" name=""/>
        <dsp:cNvSpPr/>
      </dsp:nvSpPr>
      <dsp:spPr>
        <a:xfrm>
          <a:off x="1954846" y="1609368"/>
          <a:ext cx="1151999" cy="54171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Extracción</a:t>
          </a:r>
          <a:r>
            <a:rPr lang="en-GB" sz="1000" kern="1200" dirty="0"/>
            <a:t> del glioma/</a:t>
          </a:r>
          <a:r>
            <a:rPr lang="en-GB" sz="1000" kern="1200" dirty="0" err="1"/>
            <a:t>edema</a:t>
          </a:r>
          <a:endParaRPr lang="en-GB" sz="1000" kern="1200" dirty="0"/>
        </a:p>
      </dsp:txBody>
      <dsp:txXfrm>
        <a:off x="1970712" y="1625234"/>
        <a:ext cx="1120267" cy="509987"/>
      </dsp:txXfrm>
    </dsp:sp>
    <dsp:sp modelId="{7FABFB75-3A63-FE49-B4C9-E3A1F6E6F458}">
      <dsp:nvSpPr>
        <dsp:cNvPr id="0" name=""/>
        <dsp:cNvSpPr/>
      </dsp:nvSpPr>
      <dsp:spPr>
        <a:xfrm>
          <a:off x="3236191" y="932218"/>
          <a:ext cx="1083439" cy="54171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 err="1"/>
            <a:t>Extracción</a:t>
          </a:r>
          <a:r>
            <a:rPr lang="en-GB" sz="1100" b="1" kern="1200" dirty="0"/>
            <a:t> de </a:t>
          </a:r>
          <a:r>
            <a:rPr lang="en-GB" sz="1100" b="1" kern="1200" dirty="0" err="1"/>
            <a:t>características</a:t>
          </a:r>
          <a:endParaRPr lang="en-GB" sz="1100" b="1" kern="1200" dirty="0"/>
        </a:p>
      </dsp:txBody>
      <dsp:txXfrm>
        <a:off x="3252057" y="948084"/>
        <a:ext cx="1051707" cy="509987"/>
      </dsp:txXfrm>
    </dsp:sp>
    <dsp:sp modelId="{655684DD-4037-2C4D-A051-15DA26D899A5}">
      <dsp:nvSpPr>
        <dsp:cNvPr id="0" name=""/>
        <dsp:cNvSpPr/>
      </dsp:nvSpPr>
      <dsp:spPr>
        <a:xfrm>
          <a:off x="4590491" y="932218"/>
          <a:ext cx="1338286" cy="54171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8890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tabLst/>
          </a:pPr>
          <a:r>
            <a:rPr lang="en-GB" sz="1100" b="1" kern="1200" dirty="0" err="1"/>
            <a:t>Análisis</a:t>
          </a:r>
          <a:r>
            <a:rPr lang="en-GB" sz="1100" b="1" kern="1200" dirty="0"/>
            <a:t> de </a:t>
          </a:r>
          <a:r>
            <a:rPr lang="en-GB" sz="1100" b="1" kern="1200" dirty="0" err="1"/>
            <a:t>factores</a:t>
          </a:r>
          <a:r>
            <a:rPr lang="en-GB" sz="1100" b="1" kern="1200" dirty="0"/>
            <a:t> de </a:t>
          </a:r>
          <a:r>
            <a:rPr lang="en-GB" sz="1100" b="1" kern="1200" dirty="0" err="1"/>
            <a:t>riesgo</a:t>
          </a:r>
          <a:endParaRPr lang="en-GB" sz="1100" b="1" kern="1200" dirty="0"/>
        </a:p>
      </dsp:txBody>
      <dsp:txXfrm>
        <a:off x="4606357" y="948084"/>
        <a:ext cx="1306554" cy="509987"/>
      </dsp:txXfrm>
    </dsp:sp>
    <dsp:sp modelId="{3A46F29F-6D65-0B4D-B224-5563E9693AE4}">
      <dsp:nvSpPr>
        <dsp:cNvPr id="0" name=""/>
        <dsp:cNvSpPr/>
      </dsp:nvSpPr>
      <dsp:spPr>
        <a:xfrm>
          <a:off x="4724319" y="1473938"/>
          <a:ext cx="133828" cy="4062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6289"/>
              </a:lnTo>
              <a:lnTo>
                <a:pt x="133828" y="40628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FBBF67-DC8F-BE48-9810-E52291F6868F}">
      <dsp:nvSpPr>
        <dsp:cNvPr id="0" name=""/>
        <dsp:cNvSpPr/>
      </dsp:nvSpPr>
      <dsp:spPr>
        <a:xfrm>
          <a:off x="4858148" y="1609368"/>
          <a:ext cx="1151999" cy="54171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Metadatos</a:t>
          </a:r>
          <a:endParaRPr lang="en-GB" sz="1000" kern="1200" dirty="0"/>
        </a:p>
      </dsp:txBody>
      <dsp:txXfrm>
        <a:off x="4874014" y="1625234"/>
        <a:ext cx="1120267" cy="509987"/>
      </dsp:txXfrm>
    </dsp:sp>
    <dsp:sp modelId="{A6BABC7E-9474-5642-8461-C2D86B69D524}">
      <dsp:nvSpPr>
        <dsp:cNvPr id="0" name=""/>
        <dsp:cNvSpPr/>
      </dsp:nvSpPr>
      <dsp:spPr>
        <a:xfrm>
          <a:off x="4724319" y="1473938"/>
          <a:ext cx="133828" cy="10834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83439"/>
              </a:lnTo>
              <a:lnTo>
                <a:pt x="133828" y="108343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4485E7-5BA5-9D4F-B82E-889EEB6F2ADA}">
      <dsp:nvSpPr>
        <dsp:cNvPr id="0" name=""/>
        <dsp:cNvSpPr/>
      </dsp:nvSpPr>
      <dsp:spPr>
        <a:xfrm>
          <a:off x="4858148" y="2286518"/>
          <a:ext cx="1151999" cy="54171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Metadatos</a:t>
          </a:r>
          <a:r>
            <a:rPr lang="en-GB" sz="1000" kern="1200" dirty="0"/>
            <a:t> + </a:t>
          </a:r>
          <a:r>
            <a:rPr lang="en-GB" sz="1000" kern="1200" dirty="0" err="1"/>
            <a:t>características</a:t>
          </a:r>
          <a:r>
            <a:rPr lang="en-GB" sz="1000" kern="1200" dirty="0"/>
            <a:t> </a:t>
          </a:r>
          <a:r>
            <a:rPr lang="en-GB" sz="1000" kern="1200" dirty="0" err="1"/>
            <a:t>extraídas</a:t>
          </a:r>
          <a:r>
            <a:rPr lang="en-GB" sz="1000" kern="1200" dirty="0"/>
            <a:t> de las RM</a:t>
          </a:r>
        </a:p>
      </dsp:txBody>
      <dsp:txXfrm>
        <a:off x="4874014" y="2302384"/>
        <a:ext cx="1120267" cy="509987"/>
      </dsp:txXfrm>
    </dsp:sp>
    <dsp:sp modelId="{BFF28BCC-1FC0-2443-B912-9D69A37AD755}">
      <dsp:nvSpPr>
        <dsp:cNvPr id="0" name=""/>
        <dsp:cNvSpPr/>
      </dsp:nvSpPr>
      <dsp:spPr>
        <a:xfrm>
          <a:off x="6199637" y="932218"/>
          <a:ext cx="1083439" cy="541719"/>
        </a:xfrm>
        <a:prstGeom prst="roundRect">
          <a:avLst>
            <a:gd name="adj" fmla="val 10000"/>
          </a:avLst>
        </a:prstGeom>
        <a:solidFill>
          <a:schemeClr val="tx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 err="1"/>
            <a:t>Creación</a:t>
          </a:r>
          <a:r>
            <a:rPr lang="en-GB" sz="1100" b="1" kern="1200" dirty="0"/>
            <a:t> y </a:t>
          </a:r>
          <a:r>
            <a:rPr lang="en-GB" sz="1100" b="1" kern="1200" dirty="0" err="1"/>
            <a:t>validación</a:t>
          </a:r>
          <a:r>
            <a:rPr lang="en-GB" sz="1100" b="1" kern="1200" dirty="0"/>
            <a:t> del </a:t>
          </a:r>
          <a:r>
            <a:rPr lang="en-GB" sz="1100" b="1" kern="1200" dirty="0" err="1"/>
            <a:t>modelo</a:t>
          </a:r>
          <a:endParaRPr lang="en-GB" sz="1100" b="1" kern="1200" dirty="0"/>
        </a:p>
      </dsp:txBody>
      <dsp:txXfrm>
        <a:off x="6215503" y="948084"/>
        <a:ext cx="1051707" cy="5099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2F9ED7-D9DF-9B4A-A1AC-9FBF0C9B1C8E}" type="datetime1">
              <a:rPr lang="es-ES" smtClean="0"/>
              <a:t>7/6/21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9381E0-5EA1-A741-8E0F-979B98729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6217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C53B6-CB23-B545-A702-0812837A95EA}" type="datetime1">
              <a:rPr lang="es-ES" smtClean="0"/>
              <a:t>7/6/21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C7D51-4C89-E346-BC52-B4E8590D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7575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1773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587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374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5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7" y="0"/>
            <a:ext cx="1830016" cy="1673157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6005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7.6.2021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69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7.6.2021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5081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4402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055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2" y="472037"/>
            <a:ext cx="7600813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716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03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31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11006" cy="42815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107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7.6.2021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161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7.6.2021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92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adasdasd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5" y="-2192"/>
            <a:ext cx="1736530" cy="124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671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7.6.2021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9326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7.6.2021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498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7.6.2021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5180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7.6.2021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968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a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6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3" name="Rectángulo 2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2" name="Imagen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821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116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943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7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8" name="Rectángulo 7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150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53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6" y="3688"/>
            <a:ext cx="1859933" cy="166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15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21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56" name="Grupo 55"/>
          <p:cNvGrpSpPr/>
          <p:nvPr userDrawn="1"/>
        </p:nvGrpSpPr>
        <p:grpSpPr>
          <a:xfrm>
            <a:off x="0" y="0"/>
            <a:ext cx="2184872" cy="2162231"/>
            <a:chOff x="0" y="0"/>
            <a:chExt cx="2184872" cy="2162231"/>
          </a:xfrm>
        </p:grpSpPr>
        <p:pic>
          <p:nvPicPr>
            <p:cNvPr id="10" name="Imagen 7">
              <a:extLst>
                <a:ext uri="{FF2B5EF4-FFF2-40B4-BE49-F238E27FC236}">
                  <a16:creationId xmlns:a16="http://schemas.microsoft.com/office/drawing/2014/main" id="{772BB687-5563-CE41-B322-1DCFDF987B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184872" cy="2162231"/>
            </a:xfrm>
            <a:prstGeom prst="rect">
              <a:avLst/>
            </a:prstGeom>
          </p:spPr>
        </p:pic>
        <p:sp>
          <p:nvSpPr>
            <p:cNvPr id="55" name="Rectángulo 54"/>
            <p:cNvSpPr/>
            <p:nvPr userDrawn="1"/>
          </p:nvSpPr>
          <p:spPr>
            <a:xfrm>
              <a:off x="170099" y="123825"/>
              <a:ext cx="1343025" cy="12922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54" name="Imagen 5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1" y="21764"/>
            <a:ext cx="1718029" cy="157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98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6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01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6">
            <a:extLst>
              <a:ext uri="{FF2B5EF4-FFF2-40B4-BE49-F238E27FC236}">
                <a16:creationId xmlns:a16="http://schemas.microsoft.com/office/drawing/2014/main" id="{1C62DA92-35E3-6244-8259-2ED416B691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2"/>
            <a:ext cx="6986349" cy="6287714"/>
          </a:xfrm>
          <a:prstGeom prst="rect">
            <a:avLst/>
          </a:prstGeom>
        </p:spPr>
      </p:pic>
      <p:pic>
        <p:nvPicPr>
          <p:cNvPr id="11" name="Imagen 7">
            <a:extLst>
              <a:ext uri="{FF2B5EF4-FFF2-40B4-BE49-F238E27FC236}">
                <a16:creationId xmlns:a16="http://schemas.microsoft.com/office/drawing/2014/main" id="{0F63708B-52D5-0940-890B-ED33E002B2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Nº</a:t>
            </a:r>
          </a:p>
        </p:txBody>
      </p:sp>
    </p:spTree>
    <p:extLst>
      <p:ext uri="{BB962C8B-B14F-4D97-AF65-F5344CB8AC3E}">
        <p14:creationId xmlns:p14="http://schemas.microsoft.com/office/powerpoint/2010/main" val="1703091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7">
            <a:extLst>
              <a:ext uri="{FF2B5EF4-FFF2-40B4-BE49-F238E27FC236}">
                <a16:creationId xmlns:a16="http://schemas.microsoft.com/office/drawing/2014/main" id="{F2F42047-0EBB-8647-BC6A-5A0A93590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7011611" cy="6310450"/>
          </a:xfrm>
          <a:prstGeom prst="rect">
            <a:avLst/>
          </a:prstGeom>
        </p:spPr>
      </p:pic>
      <p:pic>
        <p:nvPicPr>
          <p:cNvPr id="11" name="Imagen 8">
            <a:extLst>
              <a:ext uri="{FF2B5EF4-FFF2-40B4-BE49-F238E27FC236}">
                <a16:creationId xmlns:a16="http://schemas.microsoft.com/office/drawing/2014/main" id="{CE87A804-F809-7545-AB4C-74239CD541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00A3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Nº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894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7.6.2021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45131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22032" y="472037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422031" y="6460528"/>
            <a:ext cx="1165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FAE4B82-6DFA-A543-B435-4398A9590E55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9102" y="6460528"/>
            <a:ext cx="44206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459" y="6460527"/>
            <a:ext cx="1170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7356FEA-1119-414E-9BDA-0F3F06B9EA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78C87-DD0E-9E43-989E-9A54981B0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2031" y="1219200"/>
            <a:ext cx="8299938" cy="4957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2546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15" r:id="rId2"/>
    <p:sldLayoutId id="2147483718" r:id="rId3"/>
    <p:sldLayoutId id="2147483710" r:id="rId4"/>
    <p:sldLayoutId id="2147483719" r:id="rId5"/>
    <p:sldLayoutId id="2147483712" r:id="rId6"/>
    <p:sldLayoutId id="2147483701" r:id="rId7"/>
    <p:sldLayoutId id="2147483678" r:id="rId8"/>
    <p:sldLayoutId id="2147483703" r:id="rId9"/>
    <p:sldLayoutId id="2147483728" r:id="rId10"/>
    <p:sldLayoutId id="2147483748" r:id="rId11"/>
    <p:sldLayoutId id="2147483696" r:id="rId12"/>
    <p:sldLayoutId id="2147483740" r:id="rId13"/>
    <p:sldLayoutId id="2147483743" r:id="rId14"/>
    <p:sldLayoutId id="2147483697" r:id="rId15"/>
    <p:sldLayoutId id="2147483744" r:id="rId16"/>
    <p:sldLayoutId id="2147483747" r:id="rId17"/>
    <p:sldLayoutId id="2147483677" r:id="rId18"/>
    <p:sldLayoutId id="2147483732" r:id="rId19"/>
    <p:sldLayoutId id="2147483735" r:id="rId20"/>
    <p:sldLayoutId id="2147483692" r:id="rId21"/>
    <p:sldLayoutId id="2147483737" r:id="rId22"/>
    <p:sldLayoutId id="2147483736" r:id="rId23"/>
    <p:sldLayoutId id="2147483709" r:id="rId24"/>
    <p:sldLayoutId id="2147483655" r:id="rId25"/>
    <p:sldLayoutId id="2147483720" r:id="rId26"/>
    <p:sldLayoutId id="2147483721" r:id="rId27"/>
    <p:sldLayoutId id="2147483708" r:id="rId28"/>
    <p:sldLayoutId id="2147483724" r:id="rId29"/>
    <p:sldLayoutId id="2147483725" r:id="rId30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800" b="1" i="0" kern="1200">
          <a:solidFill>
            <a:schemeClr val="accent2"/>
          </a:solidFill>
          <a:latin typeface="Arial Black" charset="0"/>
          <a:ea typeface="Arial Black" charset="0"/>
          <a:cs typeface="Arial Black" charset="0"/>
        </a:defRPr>
      </a:lvl1pPr>
    </p:titleStyle>
    <p:bodyStyle>
      <a:lvl1pPr marL="457200" marR="0" indent="-457200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4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742932" marR="0" indent="-28574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0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1142971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•"/>
        <a:tabLst/>
        <a:defRPr lang="es-ES_tradnl" sz="18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1600160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–"/>
        <a:tabLst/>
        <a:defRPr lang="es-ES_tradnl" sz="16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2057349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ppleSymbols" panose="02000000000000000000" pitchFamily="2" charset="-79"/>
        <a:buChar char="⎻"/>
        <a:tabLst/>
        <a:defRPr lang="en-US" sz="1600" b="0" kern="1200" noProof="0" dirty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1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28.sv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3073913" y="1993900"/>
            <a:ext cx="4393687" cy="2071669"/>
          </a:xfrm>
        </p:spPr>
        <p:txBody>
          <a:bodyPr>
            <a:normAutofit fontScale="90000"/>
          </a:bodyPr>
          <a:lstStyle/>
          <a:p>
            <a:r>
              <a:rPr lang="en-US" dirty="0"/>
              <a:t>DETECCIÓN AUTOMATIZADA DEL GLIOBLASTOMA MULTIFORME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Title 20">
            <a:extLst>
              <a:ext uri="{FF2B5EF4-FFF2-40B4-BE49-F238E27FC236}">
                <a16:creationId xmlns:a16="http://schemas.microsoft.com/office/drawing/2014/main" id="{9D485FAA-10C2-D34E-8D1D-683C2C964AF2}"/>
              </a:ext>
            </a:extLst>
          </p:cNvPr>
          <p:cNvSpPr txBox="1">
            <a:spLocks/>
          </p:cNvSpPr>
          <p:nvPr/>
        </p:nvSpPr>
        <p:spPr>
          <a:xfrm>
            <a:off x="3073912" y="4120284"/>
            <a:ext cx="4990588" cy="87081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PBL - 1º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Máster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Tecnologías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Biomédicas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20">
            <a:extLst>
              <a:ext uri="{FF2B5EF4-FFF2-40B4-BE49-F238E27FC236}">
                <a16:creationId xmlns:a16="http://schemas.microsoft.com/office/drawing/2014/main" id="{0970D1BD-31B6-F942-995A-F3FB979E8A14}"/>
              </a:ext>
            </a:extLst>
          </p:cNvPr>
          <p:cNvSpPr txBox="1">
            <a:spLocks/>
          </p:cNvSpPr>
          <p:nvPr/>
        </p:nvSpPr>
        <p:spPr>
          <a:xfrm>
            <a:off x="6019800" y="5511800"/>
            <a:ext cx="3403600" cy="1016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10/06/2021</a:t>
            </a: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Ainhoa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Arruabarrena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Ortiz</a:t>
            </a: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Edgar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Azpiazu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Crespo</a:t>
            </a:r>
          </a:p>
        </p:txBody>
      </p:sp>
    </p:spTree>
    <p:extLst>
      <p:ext uri="{BB962C8B-B14F-4D97-AF65-F5344CB8AC3E}">
        <p14:creationId xmlns:p14="http://schemas.microsoft.com/office/powerpoint/2010/main" val="3245091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8297244" cy="4847192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Descubrir e identificar patrones y relaciones imperceptibles</a:t>
            </a:r>
          </a:p>
          <a:p>
            <a:pPr lvl="1" algn="just"/>
            <a:r>
              <a:rPr lang="es-ES" dirty="0"/>
              <a:t>Predicción del grado y genómica</a:t>
            </a:r>
          </a:p>
          <a:p>
            <a:pPr lvl="1" algn="just"/>
            <a:r>
              <a:rPr lang="es-ES" dirty="0"/>
              <a:t>Automatizar diagnóstico</a:t>
            </a:r>
          </a:p>
          <a:p>
            <a:pPr lvl="1" algn="just"/>
            <a:r>
              <a:rPr lang="es-ES" dirty="0"/>
              <a:t>Pronóstico</a:t>
            </a:r>
          </a:p>
          <a:p>
            <a:pPr lvl="1" algn="just"/>
            <a:endParaRPr lang="es-ES" dirty="0"/>
          </a:p>
          <a:p>
            <a:pPr algn="just"/>
            <a:r>
              <a:rPr lang="es-ES" dirty="0"/>
              <a:t>Técnicas tradicionales			Nuevas técnicas de deep learning</a:t>
            </a:r>
          </a:p>
          <a:p>
            <a:pPr lvl="1" algn="just"/>
            <a:r>
              <a:rPr lang="es-ES" dirty="0"/>
              <a:t>Redes neuronales convolucionales (CNN)</a:t>
            </a:r>
          </a:p>
          <a:p>
            <a:pPr lvl="1" algn="just"/>
            <a:r>
              <a:rPr lang="es-ES" dirty="0"/>
              <a:t>Menor tiempo</a:t>
            </a:r>
          </a:p>
          <a:p>
            <a:pPr lvl="1" algn="just"/>
            <a:r>
              <a:rPr lang="es-ES" dirty="0"/>
              <a:t>Mejores resultados</a:t>
            </a:r>
            <a:endParaRPr lang="en-US" dirty="0"/>
          </a:p>
          <a:p>
            <a:pPr lvl="3" algn="just"/>
            <a:r>
              <a:rPr lang="es-ES" dirty="0"/>
              <a:t>Mayor</a:t>
            </a:r>
            <a:r>
              <a:rPr lang="en-US" dirty="0"/>
              <a:t> </a:t>
            </a:r>
            <a:r>
              <a:rPr lang="es-ES" dirty="0"/>
              <a:t>coste</a:t>
            </a:r>
            <a:r>
              <a:rPr lang="en-US" dirty="0"/>
              <a:t> </a:t>
            </a:r>
            <a:r>
              <a:rPr lang="es-ES" dirty="0"/>
              <a:t>computacional</a:t>
            </a:r>
            <a:r>
              <a:rPr lang="en-US" dirty="0"/>
              <a:t> y </a:t>
            </a:r>
            <a:r>
              <a:rPr lang="es-ES" dirty="0"/>
              <a:t>complejidad</a:t>
            </a:r>
          </a:p>
          <a:p>
            <a:pPr lvl="3" algn="just"/>
            <a:r>
              <a:rPr lang="es-ES" dirty="0"/>
              <a:t>Necesidad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</a:t>
            </a:r>
            <a:r>
              <a:rPr lang="es-ES" dirty="0"/>
              <a:t>más</a:t>
            </a:r>
            <a:r>
              <a:rPr lang="en-US" dirty="0"/>
              <a:t> </a:t>
            </a:r>
            <a:r>
              <a:rPr lang="es-ES" dirty="0"/>
              <a:t>datos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2.3. DETECCIÓN DEL GLIOBLASTOMA MEDIANTE ML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C8B9F144-E3C0-4B3B-97FB-EBBC7347B27F}"/>
              </a:ext>
            </a:extLst>
          </p:cNvPr>
          <p:cNvCxnSpPr/>
          <p:nvPr/>
        </p:nvCxnSpPr>
        <p:spPr>
          <a:xfrm>
            <a:off x="3573624" y="3247053"/>
            <a:ext cx="99837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2110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Definición de requisitos funcionales y de software</a:t>
            </a:r>
          </a:p>
          <a:p>
            <a:pPr lvl="1" algn="just"/>
            <a:r>
              <a:rPr lang="es-ES_tradnl" dirty="0"/>
              <a:t>D	estacamos los siguientes requisitos funcionales</a:t>
            </a:r>
          </a:p>
          <a:p>
            <a:pPr lvl="2" algn="just"/>
            <a:r>
              <a:rPr lang="es-ES_tradnl" dirty="0"/>
              <a:t>El sistema por desarrollar debe basarse en datos obtenidos de al menos 50 pacientes para asegurar la fiabilidad del sistema de predicción.</a:t>
            </a:r>
          </a:p>
          <a:p>
            <a:pPr lvl="2" algn="just"/>
            <a:r>
              <a:rPr lang="es-ES_tradnl" dirty="0"/>
              <a:t>El sistema deberá ser capaz de localizar el tumor con una precisión </a:t>
            </a:r>
            <a:r>
              <a:rPr lang="es-ES_tradnl"/>
              <a:t>de 3-4mm</a:t>
            </a:r>
            <a:r>
              <a:rPr lang="es-ES_tradnl" dirty="0"/>
              <a:t>.</a:t>
            </a:r>
          </a:p>
          <a:p>
            <a:pPr lvl="2" algn="just"/>
            <a:r>
              <a:rPr lang="es-ES_tradnl" dirty="0"/>
              <a:t>El sistema deberá evaluarse empleando distintos parámetros y pruebas estadísticas. El sistema tiene que ser capaz de realizar las predicciones con una sensibilidad del 0.7, especificidad del 0.7, ACC del 70%, VPP y VPN del 70% y AUC del ROC del 0.8.</a:t>
            </a:r>
          </a:p>
          <a:p>
            <a:pPr lvl="2" algn="just"/>
            <a:r>
              <a:rPr lang="es-ES_tradnl" dirty="0"/>
              <a:t>Identificar las variables más relevantes que contribuyen a la predicción.</a:t>
            </a:r>
          </a:p>
          <a:p>
            <a:pPr lvl="1" algn="just"/>
            <a:r>
              <a:rPr lang="es-ES_tradnl" dirty="0"/>
              <a:t>Requisitos de software</a:t>
            </a:r>
          </a:p>
          <a:p>
            <a:pPr lvl="2" algn="just"/>
            <a:r>
              <a:rPr lang="es-ES_tradnl" dirty="0"/>
              <a:t>Uso de herramientas de análisis estático y control de versiones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3.1. REQUISITOS TÉCNICOS</a:t>
            </a:r>
          </a:p>
        </p:txBody>
      </p:sp>
    </p:spTree>
    <p:extLst>
      <p:ext uri="{BB962C8B-B14F-4D97-AF65-F5344CB8AC3E}">
        <p14:creationId xmlns:p14="http://schemas.microsoft.com/office/powerpoint/2010/main" val="2274271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3.2. ARQUITECTURA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90F3C01-05C2-D94E-B137-9D01BAFFF879}"/>
              </a:ext>
            </a:extLst>
          </p:cNvPr>
          <p:cNvGrpSpPr/>
          <p:nvPr/>
        </p:nvGrpSpPr>
        <p:grpSpPr>
          <a:xfrm>
            <a:off x="457201" y="1428193"/>
            <a:ext cx="7286978" cy="4001614"/>
            <a:chOff x="457201" y="796164"/>
            <a:chExt cx="7286978" cy="4001614"/>
          </a:xfrm>
        </p:grpSpPr>
        <p:graphicFrame>
          <p:nvGraphicFramePr>
            <p:cNvPr id="9" name="Diagram 8">
              <a:extLst>
                <a:ext uri="{FF2B5EF4-FFF2-40B4-BE49-F238E27FC236}">
                  <a16:creationId xmlns:a16="http://schemas.microsoft.com/office/drawing/2014/main" id="{76A08156-79F6-444A-A928-D1262C1CC1F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788559906"/>
                </p:ext>
              </p:extLst>
            </p:nvPr>
          </p:nvGraphicFramePr>
          <p:xfrm>
            <a:off x="457201" y="796164"/>
            <a:ext cx="7286978" cy="4001614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pic>
          <p:nvPicPr>
            <p:cNvPr id="15" name="Graphic 14" descr="Arrow: Straight with solid fill">
              <a:extLst>
                <a:ext uri="{FF2B5EF4-FFF2-40B4-BE49-F238E27FC236}">
                  <a16:creationId xmlns:a16="http://schemas.microsoft.com/office/drawing/2014/main" id="{D3D147D0-D5DD-0D41-B6D5-353B9F5828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4588936" y="1784792"/>
              <a:ext cx="620889" cy="457200"/>
            </a:xfrm>
            <a:prstGeom prst="rect">
              <a:avLst/>
            </a:prstGeom>
          </p:spPr>
        </p:pic>
        <p:pic>
          <p:nvPicPr>
            <p:cNvPr id="16" name="Graphic 15" descr="Arrow: Straight with solid fill">
              <a:extLst>
                <a:ext uri="{FF2B5EF4-FFF2-40B4-BE49-F238E27FC236}">
                  <a16:creationId xmlns:a16="http://schemas.microsoft.com/office/drawing/2014/main" id="{B897762A-83DA-5542-BAAF-C4961F2BA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3222977" y="1784793"/>
              <a:ext cx="620889" cy="457200"/>
            </a:xfrm>
            <a:prstGeom prst="rect">
              <a:avLst/>
            </a:prstGeom>
          </p:spPr>
        </p:pic>
        <p:pic>
          <p:nvPicPr>
            <p:cNvPr id="18" name="Graphic 17" descr="Arrow: Straight with solid fill">
              <a:extLst>
                <a:ext uri="{FF2B5EF4-FFF2-40B4-BE49-F238E27FC236}">
                  <a16:creationId xmlns:a16="http://schemas.microsoft.com/office/drawing/2014/main" id="{E26FE1F1-BC06-8A46-9B7C-C666C6FD9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1698981" y="1784793"/>
              <a:ext cx="620889" cy="457200"/>
            </a:xfrm>
            <a:prstGeom prst="rect">
              <a:avLst/>
            </a:prstGeom>
          </p:spPr>
        </p:pic>
        <p:pic>
          <p:nvPicPr>
            <p:cNvPr id="19" name="Graphic 18" descr="Arrow: Straight with solid fill">
              <a:extLst>
                <a:ext uri="{FF2B5EF4-FFF2-40B4-BE49-F238E27FC236}">
                  <a16:creationId xmlns:a16="http://schemas.microsoft.com/office/drawing/2014/main" id="{7945366A-0701-0142-80EA-7B6761F5E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6186316" y="1802875"/>
              <a:ext cx="620889" cy="457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40965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10755" y="1364829"/>
            <a:ext cx="8297244" cy="4847192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Programa</a:t>
            </a:r>
            <a:r>
              <a:rPr lang="en-US" dirty="0"/>
              <a:t> </a:t>
            </a:r>
            <a:r>
              <a:rPr lang="es-ES" dirty="0"/>
              <a:t>realizado</a:t>
            </a:r>
            <a:r>
              <a:rPr lang="en-US" dirty="0"/>
              <a:t> </a:t>
            </a:r>
            <a:r>
              <a:rPr lang="es-ES" dirty="0"/>
              <a:t>en</a:t>
            </a:r>
            <a:r>
              <a:rPr lang="en-US" dirty="0"/>
              <a:t> el </a:t>
            </a:r>
            <a:r>
              <a:rPr lang="es-ES" dirty="0"/>
              <a:t>Instituto</a:t>
            </a:r>
            <a:r>
              <a:rPr lang="en-US" dirty="0"/>
              <a:t> </a:t>
            </a:r>
            <a:r>
              <a:rPr lang="es-ES" dirty="0"/>
              <a:t>Nacional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</a:t>
            </a:r>
            <a:r>
              <a:rPr lang="es-ES" dirty="0"/>
              <a:t>Cáncer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EE.UU</a:t>
            </a:r>
          </a:p>
          <a:p>
            <a:pPr lvl="1" algn="just"/>
            <a:r>
              <a:rPr lang="en-US" dirty="0"/>
              <a:t>The Cancer Imaging Archive</a:t>
            </a:r>
          </a:p>
          <a:p>
            <a:pPr lvl="1" algn="just"/>
            <a:endParaRPr lang="en-US" dirty="0"/>
          </a:p>
          <a:p>
            <a:pPr lvl="1" algn="just"/>
            <a:r>
              <a:rPr lang="es-ES" dirty="0"/>
              <a:t>Imágenes</a:t>
            </a:r>
            <a:r>
              <a:rPr lang="en-US" dirty="0"/>
              <a:t> de </a:t>
            </a:r>
            <a:r>
              <a:rPr lang="es-ES" dirty="0"/>
              <a:t>radiología</a:t>
            </a:r>
            <a:r>
              <a:rPr lang="en-US" dirty="0"/>
              <a:t> de 66 </a:t>
            </a:r>
            <a:r>
              <a:rPr lang="es-ES" dirty="0"/>
              <a:t>pacientes</a:t>
            </a:r>
          </a:p>
          <a:p>
            <a:pPr lvl="1" algn="just"/>
            <a:r>
              <a:rPr lang="es-ES" dirty="0"/>
              <a:t>Imágenes</a:t>
            </a:r>
            <a:r>
              <a:rPr lang="en-US" dirty="0"/>
              <a:t> </a:t>
            </a:r>
            <a:r>
              <a:rPr lang="es-ES" dirty="0"/>
              <a:t>patológicas</a:t>
            </a:r>
            <a:r>
              <a:rPr lang="en-US" dirty="0"/>
              <a:t> de 189 </a:t>
            </a:r>
            <a:r>
              <a:rPr lang="es-ES" dirty="0"/>
              <a:t>pacientes</a:t>
            </a:r>
          </a:p>
          <a:p>
            <a:pPr algn="just"/>
            <a:endParaRPr lang="en-US" dirty="0"/>
          </a:p>
          <a:p>
            <a:pPr algn="just"/>
            <a:r>
              <a:rPr lang="es-ES" dirty="0"/>
              <a:t>Imágenes</a:t>
            </a:r>
            <a:r>
              <a:rPr lang="en-US" dirty="0"/>
              <a:t> </a:t>
            </a:r>
            <a:r>
              <a:rPr lang="es-ES" dirty="0"/>
              <a:t>radiológicas</a:t>
            </a:r>
            <a:r>
              <a:rPr lang="en-US" dirty="0"/>
              <a:t> por RM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3.3. DATASET</a:t>
            </a:r>
          </a:p>
        </p:txBody>
      </p:sp>
      <p:sp>
        <p:nvSpPr>
          <p:cNvPr id="5" name="Cerrar llave 4">
            <a:extLst>
              <a:ext uri="{FF2B5EF4-FFF2-40B4-BE49-F238E27FC236}">
                <a16:creationId xmlns:a16="http://schemas.microsoft.com/office/drawing/2014/main" id="{D45E6FBF-C685-4F98-AF47-AA59247BAF19}"/>
              </a:ext>
            </a:extLst>
          </p:cNvPr>
          <p:cNvSpPr/>
          <p:nvPr/>
        </p:nvSpPr>
        <p:spPr>
          <a:xfrm>
            <a:off x="5421086" y="2467013"/>
            <a:ext cx="130628" cy="56446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CEF248F-1B56-4EBA-83FD-E57CDC1A9DC1}"/>
              </a:ext>
            </a:extLst>
          </p:cNvPr>
          <p:cNvSpPr txBox="1"/>
          <p:nvPr/>
        </p:nvSpPr>
        <p:spPr>
          <a:xfrm>
            <a:off x="5551714" y="2566049"/>
            <a:ext cx="44092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 con datos clínicos</a:t>
            </a: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9FD5F96A-DC02-464E-9D3A-FF7CBF374395}"/>
              </a:ext>
            </a:extLst>
          </p:cNvPr>
          <p:cNvSpPr txBox="1"/>
          <p:nvPr/>
        </p:nvSpPr>
        <p:spPr>
          <a:xfrm>
            <a:off x="3369875" y="4370456"/>
            <a:ext cx="2401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Tabla 1. Información sobre el </a:t>
            </a:r>
            <a:r>
              <a:rPr lang="es-ES" sz="1100" dirty="0" err="1"/>
              <a:t>dataset</a:t>
            </a:r>
            <a:endParaRPr lang="en-ES" sz="1100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215F6EAE-A47D-43CB-A3CB-D296C1CE51A3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[8]</a:t>
            </a:r>
            <a:r>
              <a:rPr lang="en-GB" sz="600" dirty="0"/>
              <a:t> National Cancer Institute Clinical Proteomic </a:t>
            </a:r>
            <a:r>
              <a:rPr lang="en-GB" sz="600" dirty="0" err="1"/>
              <a:t>Tumor</a:t>
            </a:r>
            <a:r>
              <a:rPr lang="en-GB" sz="600" dirty="0"/>
              <a:t> Analysis Consortium (CPTAC), «Radiology Data from the Clinical Proteomic </a:t>
            </a:r>
            <a:r>
              <a:rPr lang="en-GB" sz="600" dirty="0" err="1"/>
              <a:t>Tumor</a:t>
            </a:r>
            <a:r>
              <a:rPr lang="en-GB" sz="600" dirty="0"/>
              <a:t> Analysis Consortium Glioblastoma Multiforme [CPTAC-GBM] collection». The Cancer Imaging Archive, 2018, </a:t>
            </a:r>
            <a:r>
              <a:rPr lang="en-GB" sz="600" dirty="0" err="1"/>
              <a:t>doi</a:t>
            </a:r>
            <a:r>
              <a:rPr lang="en-GB" sz="600" dirty="0"/>
              <a:t>: 10.7937/K9/TCIA.2018.3RJE41Q1..</a:t>
            </a:r>
            <a:endParaRPr lang="en-US" sz="600" dirty="0"/>
          </a:p>
        </p:txBody>
      </p:sp>
      <p:sp>
        <p:nvSpPr>
          <p:cNvPr id="15" name="TextBox 8">
            <a:extLst>
              <a:ext uri="{FF2B5EF4-FFF2-40B4-BE49-F238E27FC236}">
                <a16:creationId xmlns:a16="http://schemas.microsoft.com/office/drawing/2014/main" id="{0B909D2B-D114-488B-949C-C6E0B5A232CC}"/>
              </a:ext>
            </a:extLst>
          </p:cNvPr>
          <p:cNvSpPr txBox="1"/>
          <p:nvPr/>
        </p:nvSpPr>
        <p:spPr>
          <a:xfrm>
            <a:off x="4227359" y="1809175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8</a:t>
            </a:r>
            <a:r>
              <a:rPr lang="en-ES" sz="900" dirty="0"/>
              <a:t>]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B07B13D-BE22-1146-B0B1-E6827BF986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4623216"/>
              </p:ext>
            </p:extLst>
          </p:nvPr>
        </p:nvGraphicFramePr>
        <p:xfrm>
          <a:off x="577375" y="4632066"/>
          <a:ext cx="7821558" cy="628712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240147">
                  <a:extLst>
                    <a:ext uri="{9D8B030D-6E8A-4147-A177-3AD203B41FA5}">
                      <a16:colId xmlns:a16="http://schemas.microsoft.com/office/drawing/2014/main" val="2533709945"/>
                    </a:ext>
                  </a:extLst>
                </a:gridCol>
                <a:gridCol w="1240147">
                  <a:extLst>
                    <a:ext uri="{9D8B030D-6E8A-4147-A177-3AD203B41FA5}">
                      <a16:colId xmlns:a16="http://schemas.microsoft.com/office/drawing/2014/main" val="2079884270"/>
                    </a:ext>
                  </a:extLst>
                </a:gridCol>
                <a:gridCol w="1240147">
                  <a:extLst>
                    <a:ext uri="{9D8B030D-6E8A-4147-A177-3AD203B41FA5}">
                      <a16:colId xmlns:a16="http://schemas.microsoft.com/office/drawing/2014/main" val="71868058"/>
                    </a:ext>
                  </a:extLst>
                </a:gridCol>
                <a:gridCol w="1240147">
                  <a:extLst>
                    <a:ext uri="{9D8B030D-6E8A-4147-A177-3AD203B41FA5}">
                      <a16:colId xmlns:a16="http://schemas.microsoft.com/office/drawing/2014/main" val="2997892334"/>
                    </a:ext>
                  </a:extLst>
                </a:gridCol>
                <a:gridCol w="1556317">
                  <a:extLst>
                    <a:ext uri="{9D8B030D-6E8A-4147-A177-3AD203B41FA5}">
                      <a16:colId xmlns:a16="http://schemas.microsoft.com/office/drawing/2014/main" val="2020297532"/>
                    </a:ext>
                  </a:extLst>
                </a:gridCol>
                <a:gridCol w="1304653">
                  <a:extLst>
                    <a:ext uri="{9D8B030D-6E8A-4147-A177-3AD203B41FA5}">
                      <a16:colId xmlns:a16="http://schemas.microsoft.com/office/drawing/2014/main" val="985518712"/>
                    </a:ext>
                  </a:extLst>
                </a:gridCol>
              </a:tblGrid>
              <a:tr h="31246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TOTAL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VÁLIDOS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T2 (%)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T1 (%)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FLAIR (%)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T1C (%)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29772606"/>
                  </a:ext>
                </a:extLst>
              </a:tr>
              <a:tr h="31624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 b="0" dirty="0">
                          <a:effectLst/>
                        </a:rPr>
                        <a:t>66</a:t>
                      </a:r>
                      <a:endParaRPr lang="en-E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>
                          <a:effectLst/>
                        </a:rPr>
                        <a:t>56</a:t>
                      </a:r>
                      <a:endParaRPr lang="en-E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 dirty="0">
                          <a:effectLst/>
                        </a:rPr>
                        <a:t>75</a:t>
                      </a:r>
                      <a:endParaRPr lang="en-E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>
                          <a:effectLst/>
                        </a:rPr>
                        <a:t>75</a:t>
                      </a:r>
                      <a:endParaRPr lang="en-E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>
                          <a:effectLst/>
                        </a:rPr>
                        <a:t>62.5</a:t>
                      </a:r>
                      <a:endParaRPr lang="en-E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400" dirty="0">
                          <a:effectLst/>
                        </a:rPr>
                        <a:t>100</a:t>
                      </a:r>
                      <a:endParaRPr lang="en-E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36752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9208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Python 3.8</a:t>
            </a:r>
          </a:p>
          <a:p>
            <a:pPr algn="just"/>
            <a:r>
              <a:rPr lang="en-US" dirty="0"/>
              <a:t>Visual Studio Code</a:t>
            </a:r>
          </a:p>
          <a:p>
            <a:pPr lvl="1" algn="just"/>
            <a:r>
              <a:rPr lang="en-US" dirty="0" err="1"/>
              <a:t>Guía</a:t>
            </a:r>
            <a:r>
              <a:rPr lang="en-US" dirty="0"/>
              <a:t> de </a:t>
            </a:r>
            <a:r>
              <a:rPr lang="en-US" dirty="0" err="1"/>
              <a:t>estilo</a:t>
            </a:r>
            <a:r>
              <a:rPr lang="en-US" dirty="0"/>
              <a:t> PEP8</a:t>
            </a:r>
          </a:p>
          <a:p>
            <a:pPr lvl="3" algn="just"/>
            <a:endParaRPr lang="en-US" dirty="0"/>
          </a:p>
          <a:p>
            <a:pPr lvl="1" algn="just"/>
            <a:r>
              <a:rPr lang="en-US" dirty="0" err="1"/>
              <a:t>numpy</a:t>
            </a:r>
            <a:endParaRPr lang="en-US" dirty="0"/>
          </a:p>
          <a:p>
            <a:pPr lvl="1" algn="just"/>
            <a:r>
              <a:rPr lang="en-US" dirty="0" err="1"/>
              <a:t>pydicom</a:t>
            </a:r>
            <a:endParaRPr lang="en-US" dirty="0"/>
          </a:p>
          <a:p>
            <a:pPr lvl="1" algn="just"/>
            <a:r>
              <a:rPr lang="en-US" dirty="0"/>
              <a:t>scikit-image</a:t>
            </a:r>
          </a:p>
          <a:p>
            <a:pPr lvl="1" algn="just"/>
            <a:r>
              <a:rPr lang="en-US" dirty="0" err="1"/>
              <a:t>medpy</a:t>
            </a:r>
            <a:endParaRPr lang="en-US" dirty="0"/>
          </a:p>
          <a:p>
            <a:pPr lvl="1" algn="just"/>
            <a:r>
              <a:rPr lang="en-US" dirty="0" err="1"/>
              <a:t>scipy</a:t>
            </a:r>
            <a:endParaRPr lang="en-US" dirty="0"/>
          </a:p>
          <a:p>
            <a:pPr lvl="1" algn="just"/>
            <a:r>
              <a:rPr lang="en-US" dirty="0"/>
              <a:t>matplotlib</a:t>
            </a:r>
          </a:p>
          <a:p>
            <a:pPr lvl="1" algn="just"/>
            <a:r>
              <a:rPr lang="en-US" dirty="0"/>
              <a:t>scikit-learn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3.4. HERRAMIENTAS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958DB2F-DB55-461B-B4CE-B677931C0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3104" y="3705817"/>
            <a:ext cx="1948356" cy="1948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8214F2-CF4B-9744-8689-9C11CE0CCA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9775" y="1688956"/>
            <a:ext cx="4689499" cy="1578567"/>
          </a:xfrm>
          <a:prstGeom prst="rect">
            <a:avLst/>
          </a:prstGeom>
        </p:spPr>
      </p:pic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6B90A518-3E2C-D34F-985D-1F33B5E5363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[9] </a:t>
            </a:r>
            <a:r>
              <a:rPr lang="en-GB" sz="700" dirty="0"/>
              <a:t>https://</a:t>
            </a:r>
            <a:r>
              <a:rPr lang="en-GB" sz="700" dirty="0" err="1"/>
              <a:t>www.python.org</a:t>
            </a:r>
            <a:r>
              <a:rPr lang="en-GB" sz="700" dirty="0"/>
              <a:t>/</a:t>
            </a:r>
            <a:endParaRPr lang="en-US" sz="600" dirty="0"/>
          </a:p>
          <a:p>
            <a:pPr algn="l"/>
            <a:endParaRPr lang="en-US" sz="600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AE00BBE0-EBF7-AD4B-B07C-9A98B7302F43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[10] https://en.wikipedia.org/wiki/Visual_Studio_Code</a:t>
            </a:r>
          </a:p>
          <a:p>
            <a:pPr algn="l"/>
            <a:endParaRPr lang="en-US" sz="600" dirty="0"/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B5D0BB61-0BAE-45D7-9375-B143F066E482}"/>
              </a:ext>
            </a:extLst>
          </p:cNvPr>
          <p:cNvSpPr txBox="1"/>
          <p:nvPr/>
        </p:nvSpPr>
        <p:spPr>
          <a:xfrm>
            <a:off x="4932462" y="2927107"/>
            <a:ext cx="3714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7. Logo de Python, lenguaje de programación [9]</a:t>
            </a:r>
            <a:endParaRPr lang="en-ES" sz="1100" dirty="0"/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29E02C76-FDE9-4C5B-BE09-584B7CD1E571}"/>
              </a:ext>
            </a:extLst>
          </p:cNvPr>
          <p:cNvSpPr txBox="1"/>
          <p:nvPr/>
        </p:nvSpPr>
        <p:spPr>
          <a:xfrm>
            <a:off x="5090975" y="5796069"/>
            <a:ext cx="3714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8. Logo de Visual Studio </a:t>
            </a:r>
            <a:r>
              <a:rPr lang="es-ES" sz="1100" dirty="0" err="1"/>
              <a:t>Code</a:t>
            </a:r>
            <a:r>
              <a:rPr lang="es-ES" sz="1100" dirty="0"/>
              <a:t>, editor de código [10]</a:t>
            </a:r>
            <a:endParaRPr lang="en-ES" sz="1100" dirty="0"/>
          </a:p>
        </p:txBody>
      </p:sp>
    </p:spTree>
    <p:extLst>
      <p:ext uri="{BB962C8B-B14F-4D97-AF65-F5344CB8AC3E}">
        <p14:creationId xmlns:p14="http://schemas.microsoft.com/office/powerpoint/2010/main" val="4732220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4149970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Segmentación del cráneo</a:t>
            </a:r>
          </a:p>
          <a:p>
            <a:pPr lvl="1" algn="just"/>
            <a:r>
              <a:rPr lang="es-ES_tradnl" dirty="0"/>
              <a:t>Algoritmo McStrip</a:t>
            </a:r>
          </a:p>
          <a:p>
            <a:pPr lvl="2" algn="just"/>
            <a:r>
              <a:rPr lang="es-ES_tradnl" dirty="0"/>
              <a:t>Basado en intensidades y bordes</a:t>
            </a:r>
          </a:p>
          <a:p>
            <a:pPr lvl="2" algn="just"/>
            <a:r>
              <a:rPr lang="es-ES_tradnl" dirty="0"/>
              <a:t>Máscaras de 3 niveles</a:t>
            </a:r>
          </a:p>
          <a:p>
            <a:pPr lvl="2" algn="just"/>
            <a:r>
              <a:rPr lang="es-ES_tradnl" dirty="0"/>
              <a:t>Combinación de las máscaras</a:t>
            </a:r>
          </a:p>
          <a:p>
            <a:pPr lvl="3" algn="just"/>
            <a:r>
              <a:rPr lang="es-ES_tradnl" dirty="0"/>
              <a:t>Estrategia de votos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4.1. PREPROCESAMIENTO DE IMÁGENES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7F1D1BE7-AC4F-4245-AEAE-A8146671658C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4804254" y="1187963"/>
            <a:ext cx="3842379" cy="4846638"/>
          </a:xfrm>
        </p:spPr>
      </p:pic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1DF3CE26-74CB-A94D-B52C-D9A4CEF9C4BE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[11] </a:t>
            </a:r>
            <a:r>
              <a:rPr lang="en-GB" sz="600" dirty="0"/>
              <a:t>K. Rehm, K. Schaper, J. Anderson, R. Woods, S. </a:t>
            </a:r>
            <a:r>
              <a:rPr lang="en-GB" sz="600" dirty="0" err="1"/>
              <a:t>Stoltzner</a:t>
            </a:r>
            <a:r>
              <a:rPr lang="en-GB" sz="600" dirty="0"/>
              <a:t>, y D. </a:t>
            </a:r>
            <a:r>
              <a:rPr lang="en-GB" sz="600" dirty="0" err="1"/>
              <a:t>Rottenberg</a:t>
            </a:r>
            <a:r>
              <a:rPr lang="en-GB" sz="600" dirty="0"/>
              <a:t>, «Putting our heads together: a consensus approach to brain/non-brain segmentation in T1-weighted MR volumes», </a:t>
            </a:r>
            <a:r>
              <a:rPr lang="en-GB" sz="600" i="1" dirty="0" err="1"/>
              <a:t>NeuroImage</a:t>
            </a:r>
            <a:r>
              <a:rPr lang="en-GB" sz="600" dirty="0"/>
              <a:t>, vol. 22, </a:t>
            </a:r>
            <a:r>
              <a:rPr lang="en-GB" sz="600" dirty="0" err="1"/>
              <a:t>n.</a:t>
            </a:r>
            <a:r>
              <a:rPr lang="en-GB" sz="600" baseline="30000" dirty="0" err="1"/>
              <a:t>o</a:t>
            </a:r>
            <a:r>
              <a:rPr lang="en-GB" sz="600" dirty="0"/>
              <a:t> 3, pp. 1262-1270, </a:t>
            </a:r>
            <a:r>
              <a:rPr lang="en-GB" sz="600" dirty="0" err="1"/>
              <a:t>jul.</a:t>
            </a:r>
            <a:r>
              <a:rPr lang="en-GB" sz="600" dirty="0"/>
              <a:t> 2004, </a:t>
            </a:r>
            <a:r>
              <a:rPr lang="en-GB" sz="600" dirty="0" err="1"/>
              <a:t>doi</a:t>
            </a:r>
            <a:r>
              <a:rPr lang="en-GB" sz="600" dirty="0"/>
              <a:t>: 10.1016/j.neuroimage.2004.03.011.</a:t>
            </a:r>
            <a:endParaRPr lang="en-ES" sz="600" dirty="0"/>
          </a:p>
          <a:p>
            <a:pPr algn="l"/>
            <a:endParaRPr lang="en-US" sz="600" dirty="0"/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C87D4D1F-ED25-4951-A5E3-840A74AFD738}"/>
              </a:ext>
            </a:extLst>
          </p:cNvPr>
          <p:cNvSpPr txBox="1"/>
          <p:nvPr/>
        </p:nvSpPr>
        <p:spPr>
          <a:xfrm>
            <a:off x="5905928" y="5952344"/>
            <a:ext cx="20842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9. Algoritmo </a:t>
            </a:r>
            <a:r>
              <a:rPr lang="es-ES" sz="1100" dirty="0" err="1"/>
              <a:t>McStrip</a:t>
            </a:r>
            <a:r>
              <a:rPr lang="es-ES" sz="1100" dirty="0"/>
              <a:t> [11]</a:t>
            </a:r>
            <a:endParaRPr lang="en-ES" sz="1100" dirty="0"/>
          </a:p>
        </p:txBody>
      </p:sp>
    </p:spTree>
    <p:extLst>
      <p:ext uri="{BB962C8B-B14F-4D97-AF65-F5344CB8AC3E}">
        <p14:creationId xmlns:p14="http://schemas.microsoft.com/office/powerpoint/2010/main" val="8429454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4.1. PREPROCESAMIENTO DE IMÁGENES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DD47746-C8EA-9147-A10B-F44AA4183EBC}"/>
              </a:ext>
            </a:extLst>
          </p:cNvPr>
          <p:cNvGrpSpPr/>
          <p:nvPr/>
        </p:nvGrpSpPr>
        <p:grpSpPr>
          <a:xfrm>
            <a:off x="422033" y="3047048"/>
            <a:ext cx="1216061" cy="720000"/>
            <a:chOff x="422033" y="1548448"/>
            <a:chExt cx="1216061" cy="720000"/>
          </a:xfrm>
        </p:grpSpPr>
        <p:pic>
          <p:nvPicPr>
            <p:cNvPr id="12" name="Imagen 1">
              <a:extLst>
                <a:ext uri="{FF2B5EF4-FFF2-40B4-BE49-F238E27FC236}">
                  <a16:creationId xmlns:a16="http://schemas.microsoft.com/office/drawing/2014/main" id="{98AA47B0-4377-C349-8B36-A206FF23A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4922A6-2FE9-9A4C-93A0-C8BD311FA0E2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137E2A5-D7C3-F94B-A055-D1869B8D3B83}"/>
              </a:ext>
            </a:extLst>
          </p:cNvPr>
          <p:cNvGrpSpPr/>
          <p:nvPr/>
        </p:nvGrpSpPr>
        <p:grpSpPr>
          <a:xfrm>
            <a:off x="422032" y="4178842"/>
            <a:ext cx="1216061" cy="720000"/>
            <a:chOff x="422033" y="1548448"/>
            <a:chExt cx="1216061" cy="720000"/>
          </a:xfrm>
        </p:grpSpPr>
        <p:pic>
          <p:nvPicPr>
            <p:cNvPr id="15" name="Imagen 1">
              <a:extLst>
                <a:ext uri="{FF2B5EF4-FFF2-40B4-BE49-F238E27FC236}">
                  <a16:creationId xmlns:a16="http://schemas.microsoft.com/office/drawing/2014/main" id="{E4623B42-E6DF-BC40-AC06-B6BB0C5C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22D650-0C9C-1D4B-81BE-0318F0998557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2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529925A-B61C-044B-9365-B2DB5B158955}"/>
              </a:ext>
            </a:extLst>
          </p:cNvPr>
          <p:cNvGrpSpPr/>
          <p:nvPr/>
        </p:nvGrpSpPr>
        <p:grpSpPr>
          <a:xfrm>
            <a:off x="422032" y="5310636"/>
            <a:ext cx="1216061" cy="720000"/>
            <a:chOff x="422033" y="1548448"/>
            <a:chExt cx="1216061" cy="720000"/>
          </a:xfrm>
        </p:grpSpPr>
        <p:pic>
          <p:nvPicPr>
            <p:cNvPr id="19" name="Imagen 1">
              <a:extLst>
                <a:ext uri="{FF2B5EF4-FFF2-40B4-BE49-F238E27FC236}">
                  <a16:creationId xmlns:a16="http://schemas.microsoft.com/office/drawing/2014/main" id="{50FCBC4B-DD1A-644E-8ED9-FB1733085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6F61E25-D73B-4049-B351-5387357FBB75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3</a:t>
              </a:r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3875797F-1992-1443-9A59-DE2CB9E908D2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62" t="20552" r="66773" b="16806"/>
          <a:stretch/>
        </p:blipFill>
        <p:spPr bwMode="auto">
          <a:xfrm>
            <a:off x="1917700" y="1405281"/>
            <a:ext cx="1536700" cy="12118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E9F4F87-833C-DE46-A876-BE34C0AEBD23}"/>
              </a:ext>
            </a:extLst>
          </p:cNvPr>
          <p:cNvGrpSpPr/>
          <p:nvPr/>
        </p:nvGrpSpPr>
        <p:grpSpPr>
          <a:xfrm>
            <a:off x="428204" y="1688018"/>
            <a:ext cx="1317883" cy="720000"/>
            <a:chOff x="428204" y="1688018"/>
            <a:chExt cx="1317883" cy="72000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173E2C-DB71-2B4A-B051-6D5BA12432EB}"/>
                </a:ext>
              </a:extLst>
            </p:cNvPr>
            <p:cNvSpPr txBox="1"/>
            <p:nvPr/>
          </p:nvSpPr>
          <p:spPr>
            <a:xfrm>
              <a:off x="828848" y="1863352"/>
              <a:ext cx="917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Original</a:t>
              </a:r>
            </a:p>
          </p:txBody>
        </p:sp>
        <p:pic>
          <p:nvPicPr>
            <p:cNvPr id="25" name="Imagen 28" descr="asdad.png">
              <a:extLst>
                <a:ext uri="{FF2B5EF4-FFF2-40B4-BE49-F238E27FC236}">
                  <a16:creationId xmlns:a16="http://schemas.microsoft.com/office/drawing/2014/main" id="{0B0C97E9-346F-6642-961C-59434E3592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04" y="1688018"/>
              <a:ext cx="298342" cy="720000"/>
            </a:xfrm>
            <a:prstGeom prst="rect">
              <a:avLst/>
            </a:prstGeom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631A169D-E0A5-2846-9079-D5D9EF5B378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2" t="18534" r="12966" b="17869"/>
          <a:stretch/>
        </p:blipFill>
        <p:spPr bwMode="auto">
          <a:xfrm>
            <a:off x="5979367" y="1319878"/>
            <a:ext cx="2041200" cy="15015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65AB30E-1C16-8045-A1FC-CC2E267B06BB}"/>
              </a:ext>
            </a:extLst>
          </p:cNvPr>
          <p:cNvCxnSpPr/>
          <p:nvPr/>
        </p:nvCxnSpPr>
        <p:spPr>
          <a:xfrm>
            <a:off x="3911600" y="2011218"/>
            <a:ext cx="160020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F9AC4EC2-069E-EF48-81BC-66906C50473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34" t="21863" r="38600" b="20755"/>
          <a:stretch/>
        </p:blipFill>
        <p:spPr bwMode="auto">
          <a:xfrm>
            <a:off x="1917200" y="2969474"/>
            <a:ext cx="1537200" cy="9190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0BDA24D-33E6-3149-AEBE-3C0AE89210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43" t="21596" r="39476" b="20104"/>
          <a:stretch/>
        </p:blipFill>
        <p:spPr bwMode="auto">
          <a:xfrm>
            <a:off x="1917200" y="4080687"/>
            <a:ext cx="1537200" cy="9424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E770907-DFC2-344F-B263-E220091E67B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96" t="21367" r="39898" b="20107"/>
          <a:stretch/>
        </p:blipFill>
        <p:spPr bwMode="auto">
          <a:xfrm>
            <a:off x="1917200" y="5168353"/>
            <a:ext cx="1537200" cy="10045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6" name="Right Brace 35">
            <a:extLst>
              <a:ext uri="{FF2B5EF4-FFF2-40B4-BE49-F238E27FC236}">
                <a16:creationId xmlns:a16="http://schemas.microsoft.com/office/drawing/2014/main" id="{B297BD2D-950F-1942-AD84-94B3EB64DB9A}"/>
              </a:ext>
            </a:extLst>
          </p:cNvPr>
          <p:cNvSpPr/>
          <p:nvPr/>
        </p:nvSpPr>
        <p:spPr>
          <a:xfrm>
            <a:off x="3746810" y="3047048"/>
            <a:ext cx="164790" cy="312587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21B2C03-848C-534C-873B-9350F8B5B3A9}"/>
              </a:ext>
            </a:extLst>
          </p:cNvPr>
          <p:cNvGrpSpPr/>
          <p:nvPr/>
        </p:nvGrpSpPr>
        <p:grpSpPr>
          <a:xfrm>
            <a:off x="4409721" y="4178842"/>
            <a:ext cx="1479595" cy="720000"/>
            <a:chOff x="422033" y="1548448"/>
            <a:chExt cx="1479595" cy="720000"/>
          </a:xfrm>
        </p:grpSpPr>
        <p:pic>
          <p:nvPicPr>
            <p:cNvPr id="38" name="Imagen 1">
              <a:extLst>
                <a:ext uri="{FF2B5EF4-FFF2-40B4-BE49-F238E27FC236}">
                  <a16:creationId xmlns:a16="http://schemas.microsoft.com/office/drawing/2014/main" id="{203999DA-AE2F-9E45-8A8B-7291F5614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E1AA244-16A9-4C4A-9EC6-DC0B0F63956C}"/>
                </a:ext>
              </a:extLst>
            </p:cNvPr>
            <p:cNvSpPr txBox="1"/>
            <p:nvPr/>
          </p:nvSpPr>
          <p:spPr>
            <a:xfrm>
              <a:off x="811265" y="1723782"/>
              <a:ext cx="10903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Consenso</a:t>
              </a:r>
            </a:p>
          </p:txBody>
        </p:sp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EC29E283-6AEE-9D4B-8AB9-9F959E94DCC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10" t="18535" r="40473" b="18574"/>
          <a:stretch/>
        </p:blipFill>
        <p:spPr bwMode="auto">
          <a:xfrm>
            <a:off x="5979367" y="3774192"/>
            <a:ext cx="2041200" cy="138911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646653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Mezcla de Gaussianas</a:t>
            </a:r>
          </a:p>
          <a:p>
            <a:pPr lvl="1" algn="just"/>
            <a:r>
              <a:rPr lang="es-ES_tradnl" dirty="0"/>
              <a:t>Puntos generados a partir de 3 distribuciones Gaussianas</a:t>
            </a:r>
          </a:p>
          <a:p>
            <a:pPr lvl="3" algn="just"/>
            <a:r>
              <a:rPr lang="es-ES_tradnl" dirty="0"/>
              <a:t>Media</a:t>
            </a:r>
          </a:p>
          <a:p>
            <a:pPr lvl="3" algn="just"/>
            <a:r>
              <a:rPr lang="es-ES_tradnl" dirty="0"/>
              <a:t>Covarianza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F5518BBB-0704-4736-B3D4-E59D87263543}"/>
              </a:ext>
            </a:extLst>
          </p:cNvPr>
          <p:cNvSpPr txBox="1"/>
          <p:nvPr/>
        </p:nvSpPr>
        <p:spPr>
          <a:xfrm>
            <a:off x="856551" y="3593631"/>
            <a:ext cx="4532811" cy="1420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Fondo negro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Partes del cerebro de gran intensidad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Resto del cerebro</a:t>
            </a:r>
          </a:p>
        </p:txBody>
      </p:sp>
      <p:sp>
        <p:nvSpPr>
          <p:cNvPr id="9" name="Abrir llave 8">
            <a:extLst>
              <a:ext uri="{FF2B5EF4-FFF2-40B4-BE49-F238E27FC236}">
                <a16:creationId xmlns:a16="http://schemas.microsoft.com/office/drawing/2014/main" id="{0F42897F-7E2C-46EC-B973-A5FA3CA021C7}"/>
              </a:ext>
            </a:extLst>
          </p:cNvPr>
          <p:cNvSpPr/>
          <p:nvPr/>
        </p:nvSpPr>
        <p:spPr>
          <a:xfrm>
            <a:off x="681136" y="3741576"/>
            <a:ext cx="203408" cy="122686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515FE810-EDE6-4CB7-B070-D42270007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0272" y="3278266"/>
            <a:ext cx="3520225" cy="2235593"/>
          </a:xfrm>
          <a:prstGeom prst="rect">
            <a:avLst/>
          </a:prstGeom>
        </p:spPr>
      </p:pic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5F08E4DC-6E18-4F07-80FA-AE31F8EB13DA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[12] </a:t>
            </a:r>
            <a:r>
              <a:rPr lang="en-GB" sz="600" dirty="0"/>
              <a:t>W. </a:t>
            </a:r>
            <a:r>
              <a:rPr lang="en-GB" sz="600" dirty="0" err="1"/>
              <a:t>Benesova</a:t>
            </a:r>
            <a:r>
              <a:rPr lang="en-GB" sz="600" dirty="0"/>
              <a:t>, «Segmentation of Brain </a:t>
            </a:r>
            <a:r>
              <a:rPr lang="en-GB" sz="600" dirty="0" err="1"/>
              <a:t>Tumors</a:t>
            </a:r>
            <a:r>
              <a:rPr lang="en-GB" sz="600" dirty="0"/>
              <a:t> from Magnetic Resonance Images using Adaptive Thresholding and Graph Cut Algorithm», 2016. /paper/Segmentation-of-Brain-</a:t>
            </a:r>
            <a:r>
              <a:rPr lang="en-GB" sz="600" dirty="0" err="1"/>
              <a:t>Tumors</a:t>
            </a:r>
            <a:r>
              <a:rPr lang="en-GB" sz="600" dirty="0"/>
              <a:t>-from-Magnetic-Images-</a:t>
            </a:r>
            <a:r>
              <a:rPr lang="en-GB" sz="600" dirty="0" err="1"/>
              <a:t>Benesova</a:t>
            </a:r>
            <a:r>
              <a:rPr lang="en-GB" sz="600" dirty="0"/>
              <a:t>/0cf0cb7439e3de4137382ce40a41ea97a598a885 (</a:t>
            </a:r>
            <a:r>
              <a:rPr lang="en-GB" sz="600" dirty="0" err="1"/>
              <a:t>accedido</a:t>
            </a:r>
            <a:r>
              <a:rPr lang="en-GB" sz="600" dirty="0"/>
              <a:t> </a:t>
            </a:r>
            <a:r>
              <a:rPr lang="en-GB" sz="600" dirty="0" err="1"/>
              <a:t>ene</a:t>
            </a:r>
            <a:r>
              <a:rPr lang="en-GB" sz="600" dirty="0"/>
              <a:t>. 21, 2021).</a:t>
            </a:r>
            <a:endParaRPr lang="en-US" sz="600" dirty="0"/>
          </a:p>
        </p:txBody>
      </p:sp>
      <p:sp>
        <p:nvSpPr>
          <p:cNvPr id="15" name="TextBox 5">
            <a:extLst>
              <a:ext uri="{FF2B5EF4-FFF2-40B4-BE49-F238E27FC236}">
                <a16:creationId xmlns:a16="http://schemas.microsoft.com/office/drawing/2014/main" id="{8B4F5D3C-7FCF-4FE9-8532-A257942D0181}"/>
              </a:ext>
            </a:extLst>
          </p:cNvPr>
          <p:cNvSpPr txBox="1"/>
          <p:nvPr/>
        </p:nvSpPr>
        <p:spPr>
          <a:xfrm>
            <a:off x="4611189" y="5615463"/>
            <a:ext cx="453281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10. Aproximación del histograma mediante mezcla de Gaussianas [12]</a:t>
            </a:r>
            <a:endParaRPr lang="en-ES" sz="1100" dirty="0"/>
          </a:p>
        </p:txBody>
      </p:sp>
    </p:spTree>
    <p:extLst>
      <p:ext uri="{BB962C8B-B14F-4D97-AF65-F5344CB8AC3E}">
        <p14:creationId xmlns:p14="http://schemas.microsoft.com/office/powerpoint/2010/main" val="34164429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Reconstrucción morfológica</a:t>
            </a:r>
          </a:p>
          <a:p>
            <a:pPr lvl="1" algn="just"/>
            <a:r>
              <a:rPr lang="es-ES_tradnl" dirty="0"/>
              <a:t>Zona del tumor con mayor intensidad</a:t>
            </a:r>
          </a:p>
          <a:p>
            <a:pPr lvl="1" algn="just"/>
            <a:r>
              <a:rPr lang="es-ES_tradnl" dirty="0"/>
              <a:t>Identificar picos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EC20938-8656-4199-BC9A-4794FB999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2755" y="3194816"/>
            <a:ext cx="6098488" cy="2634820"/>
          </a:xfrm>
          <a:prstGeom prst="rect">
            <a:avLst/>
          </a:prstGeom>
        </p:spPr>
      </p:pic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64C96CB5-B1FF-4984-836A-45816F5D43F2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[13] </a:t>
            </a:r>
            <a:r>
              <a:rPr lang="en-GB" sz="600" dirty="0"/>
              <a:t>L. Vincent, «Morphological grayscale reconstruction in image analysis: applications and efficient algorithms», IEEE Trans. Image Process., vol. 2, </a:t>
            </a:r>
            <a:r>
              <a:rPr lang="en-GB" sz="600" dirty="0" err="1"/>
              <a:t>n.o</a:t>
            </a:r>
            <a:r>
              <a:rPr lang="en-GB" sz="600" dirty="0"/>
              <a:t> 2, pp. 176-201, abr. 1993, </a:t>
            </a:r>
            <a:r>
              <a:rPr lang="en-GB" sz="600" dirty="0" err="1"/>
              <a:t>doi</a:t>
            </a:r>
            <a:r>
              <a:rPr lang="en-GB" sz="600" dirty="0"/>
              <a:t>: 10.1109/83.217222.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78879FF3-280C-4EFA-B4DF-2574D0C615F2}"/>
              </a:ext>
            </a:extLst>
          </p:cNvPr>
          <p:cNvSpPr txBox="1"/>
          <p:nvPr/>
        </p:nvSpPr>
        <p:spPr>
          <a:xfrm>
            <a:off x="2200646" y="5800283"/>
            <a:ext cx="4747415" cy="261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11. Determinación de los h-domes de una imagen en escala de grises [13]</a:t>
            </a:r>
            <a:endParaRPr lang="en-ES" sz="1100" dirty="0"/>
          </a:p>
        </p:txBody>
      </p:sp>
    </p:spTree>
    <p:extLst>
      <p:ext uri="{BB962C8B-B14F-4D97-AF65-F5344CB8AC3E}">
        <p14:creationId xmlns:p14="http://schemas.microsoft.com/office/powerpoint/2010/main" val="29050762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214974"/>
          </a:xfrm>
        </p:spPr>
        <p:txBody>
          <a:bodyPr>
            <a:normAutofit/>
          </a:bodyPr>
          <a:lstStyle/>
          <a:p>
            <a:pPr algn="just"/>
            <a:r>
              <a:rPr lang="es-ES_tradnl" i="1" dirty="0" err="1"/>
              <a:t>Threshold</a:t>
            </a:r>
            <a:r>
              <a:rPr lang="es-ES_tradnl" dirty="0"/>
              <a:t> binario</a:t>
            </a:r>
          </a:p>
          <a:p>
            <a:pPr lvl="1" algn="just"/>
            <a:r>
              <a:rPr lang="es-ES_tradnl" dirty="0"/>
              <a:t>Basado en las intensidades y las distribuciones Gaussianas</a:t>
            </a:r>
          </a:p>
          <a:p>
            <a:pPr lvl="1" algn="just"/>
            <a:endParaRPr lang="es-ES_tradnl" dirty="0"/>
          </a:p>
          <a:p>
            <a:pPr marL="457188" lvl="1" indent="0" algn="just">
              <a:buNone/>
            </a:pPr>
            <a:endParaRPr lang="es-ES_tradnl" dirty="0"/>
          </a:p>
          <a:p>
            <a:pPr lvl="1" algn="just"/>
            <a:endParaRPr lang="es-ES_tradnl" dirty="0"/>
          </a:p>
          <a:p>
            <a:pPr algn="just"/>
            <a:r>
              <a:rPr lang="es-ES_tradnl" dirty="0"/>
              <a:t>Selección de la región del tumor</a:t>
            </a:r>
          </a:p>
          <a:p>
            <a:pPr lvl="1" algn="just"/>
            <a:r>
              <a:rPr lang="es-ES_tradnl" dirty="0"/>
              <a:t>Región con mayor intensidad media</a:t>
            </a:r>
          </a:p>
          <a:p>
            <a:pPr lvl="1" algn="just"/>
            <a:r>
              <a:rPr lang="es-ES_tradnl" dirty="0"/>
              <a:t>Área mínima</a:t>
            </a:r>
          </a:p>
          <a:p>
            <a:pPr marL="0" indent="0" algn="just">
              <a:buNone/>
            </a:pPr>
            <a:endParaRPr lang="es-ES_tradnl" dirty="0"/>
          </a:p>
          <a:p>
            <a:pPr algn="just"/>
            <a:r>
              <a:rPr lang="es-ES_tradnl" dirty="0"/>
              <a:t>Operaciones morfológicas</a:t>
            </a:r>
          </a:p>
          <a:p>
            <a:pPr lvl="1" algn="just"/>
            <a:r>
              <a:rPr lang="es-ES_tradnl" dirty="0"/>
              <a:t>Mejora de la definición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2BBC158-7CC7-43C5-85FF-0862B4945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421" y="3029293"/>
            <a:ext cx="3551158" cy="60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074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6931270" cy="4847192"/>
          </a:xfrm>
        </p:spPr>
        <p:txBody>
          <a:bodyPr/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Introducción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Estado del arte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Diseño de la solución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Desarrollo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Evaluación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Conclusiones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Líneas Futuras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C6DF6-4A0E-4941-9500-89442B73100A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</a:t>
            </a:r>
            <a:r>
              <a:rPr lang="es-ES_tradnl" dirty="0" err="1"/>
              <a:t>glioblastoma</a:t>
            </a:r>
            <a:r>
              <a:rPr lang="es-ES_tradnl" dirty="0"/>
              <a:t> multiforme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ÍNDICE</a:t>
            </a:r>
          </a:p>
        </p:txBody>
      </p:sp>
    </p:spTree>
    <p:extLst>
      <p:ext uri="{BB962C8B-B14F-4D97-AF65-F5344CB8AC3E}">
        <p14:creationId xmlns:p14="http://schemas.microsoft.com/office/powerpoint/2010/main" val="3941579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Compara la máscara resultante del algoritmo de eliminación del cráneo con el </a:t>
            </a:r>
            <a:r>
              <a:rPr lang="es-ES_tradnl" i="1" dirty="0" err="1"/>
              <a:t>ground</a:t>
            </a:r>
            <a:r>
              <a:rPr lang="es-ES_tradnl" i="1" dirty="0"/>
              <a:t> </a:t>
            </a:r>
            <a:r>
              <a:rPr lang="es-ES_tradnl" i="1" dirty="0" err="1"/>
              <a:t>truth</a:t>
            </a:r>
            <a:r>
              <a:rPr lang="es-ES_tradnl" i="1" dirty="0"/>
              <a:t> </a:t>
            </a:r>
            <a:r>
              <a:rPr lang="es-ES_tradnl" dirty="0"/>
              <a:t>asociado</a:t>
            </a:r>
            <a:endParaRPr lang="es-ES_tradnl" i="1" dirty="0"/>
          </a:p>
          <a:p>
            <a:pPr lvl="1" algn="just"/>
            <a:r>
              <a:rPr lang="es-ES_tradnl" dirty="0"/>
              <a:t>Dataset (ISBR)</a:t>
            </a:r>
          </a:p>
          <a:p>
            <a:pPr lvl="3" algn="just"/>
            <a:r>
              <a:rPr lang="es-ES_tradnl" dirty="0"/>
              <a:t>RM de 18 pacientes</a:t>
            </a:r>
          </a:p>
          <a:p>
            <a:pPr lvl="3" algn="just"/>
            <a:r>
              <a:rPr lang="es-ES_tradnl" dirty="0"/>
              <a:t>Máscara de la extracción del cráneo</a:t>
            </a:r>
          </a:p>
          <a:p>
            <a:pPr lvl="1" algn="just"/>
            <a:r>
              <a:rPr lang="es-ES_tradnl" dirty="0"/>
              <a:t>Métricas</a:t>
            </a:r>
          </a:p>
          <a:p>
            <a:pPr lvl="2" algn="just"/>
            <a:r>
              <a:rPr lang="es-ES_tradnl" dirty="0"/>
              <a:t>Falsos positivos (FP)</a:t>
            </a:r>
          </a:p>
          <a:p>
            <a:pPr lvl="2" algn="just"/>
            <a:r>
              <a:rPr lang="es-ES_tradnl" dirty="0"/>
              <a:t>Falsos negativos (FN)</a:t>
            </a:r>
          </a:p>
          <a:p>
            <a:pPr lvl="2" algn="just"/>
            <a:r>
              <a:rPr lang="es-ES_tradnl" dirty="0"/>
              <a:t>Índice de </a:t>
            </a:r>
            <a:r>
              <a:rPr lang="es-ES_tradnl" dirty="0" err="1"/>
              <a:t>similaridad</a:t>
            </a:r>
            <a:r>
              <a:rPr lang="es-ES_tradnl" dirty="0"/>
              <a:t> de </a:t>
            </a:r>
            <a:r>
              <a:rPr lang="es-ES_tradnl" dirty="0" err="1"/>
              <a:t>Jaccard</a:t>
            </a:r>
            <a:endParaRPr lang="es-ES_tradnl" dirty="0"/>
          </a:p>
          <a:p>
            <a:pPr lvl="1" algn="just"/>
            <a:r>
              <a:rPr lang="es-ES_tradnl" dirty="0"/>
              <a:t>Resultados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5. EVALUACIÓN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5.1. ALGORITMO PARA LA ELIMINACIÓN DEL CRÁNEO</a:t>
            </a: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945AC33A-4E4B-3642-AA50-A58B9113BFBF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47773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[14] https://www.nitrc.org/projects/ibsr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7759B64-7879-654E-8509-3AA3416514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1278577"/>
              </p:ext>
            </p:extLst>
          </p:nvPr>
        </p:nvGraphicFramePr>
        <p:xfrm>
          <a:off x="1638094" y="4834594"/>
          <a:ext cx="5260193" cy="7629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16618">
                  <a:extLst>
                    <a:ext uri="{9D8B030D-6E8A-4147-A177-3AD203B41FA5}">
                      <a16:colId xmlns:a16="http://schemas.microsoft.com/office/drawing/2014/main" val="312635430"/>
                    </a:ext>
                  </a:extLst>
                </a:gridCol>
                <a:gridCol w="1416618">
                  <a:extLst>
                    <a:ext uri="{9D8B030D-6E8A-4147-A177-3AD203B41FA5}">
                      <a16:colId xmlns:a16="http://schemas.microsoft.com/office/drawing/2014/main" val="1753524960"/>
                    </a:ext>
                  </a:extLst>
                </a:gridCol>
                <a:gridCol w="1314512">
                  <a:extLst>
                    <a:ext uri="{9D8B030D-6E8A-4147-A177-3AD203B41FA5}">
                      <a16:colId xmlns:a16="http://schemas.microsoft.com/office/drawing/2014/main" val="3337888272"/>
                    </a:ext>
                  </a:extLst>
                </a:gridCol>
                <a:gridCol w="1112445">
                  <a:extLst>
                    <a:ext uri="{9D8B030D-6E8A-4147-A177-3AD203B41FA5}">
                      <a16:colId xmlns:a16="http://schemas.microsoft.com/office/drawing/2014/main" val="1409993775"/>
                    </a:ext>
                  </a:extLst>
                </a:gridCol>
              </a:tblGrid>
              <a:tr h="38146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FP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FN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Jaccard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83478402"/>
                  </a:ext>
                </a:extLst>
              </a:tr>
              <a:tr h="38146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E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Media</a:t>
                      </a:r>
                    </a:p>
                  </a:txBody>
                  <a:tcPr marL="68580" marR="68580" marT="0" marB="0"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0,104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0,098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0,824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57107726"/>
                  </a:ext>
                </a:extLst>
              </a:tr>
            </a:tbl>
          </a:graphicData>
        </a:graphic>
      </p:graphicFrame>
      <p:sp>
        <p:nvSpPr>
          <p:cNvPr id="10" name="TextBox 8">
            <a:extLst>
              <a:ext uri="{FF2B5EF4-FFF2-40B4-BE49-F238E27FC236}">
                <a16:creationId xmlns:a16="http://schemas.microsoft.com/office/drawing/2014/main" id="{E58E0490-8CC1-4041-967D-2A11D14CD83C}"/>
              </a:ext>
            </a:extLst>
          </p:cNvPr>
          <p:cNvSpPr txBox="1"/>
          <p:nvPr/>
        </p:nvSpPr>
        <p:spPr>
          <a:xfrm>
            <a:off x="2715582" y="2019958"/>
            <a:ext cx="4594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14</a:t>
            </a:r>
            <a:r>
              <a:rPr lang="en-ES" sz="900" dirty="0"/>
              <a:t>]</a:t>
            </a: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8A3BC400-1FD8-42F5-A863-FFA519C168FF}"/>
              </a:ext>
            </a:extLst>
          </p:cNvPr>
          <p:cNvSpPr txBox="1"/>
          <p:nvPr/>
        </p:nvSpPr>
        <p:spPr>
          <a:xfrm>
            <a:off x="3369875" y="4515643"/>
            <a:ext cx="26203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Tabla 2. Media de las métricas obtenidas</a:t>
            </a:r>
            <a:endParaRPr lang="en-ES" sz="1100" dirty="0"/>
          </a:p>
        </p:txBody>
      </p:sp>
    </p:spTree>
    <p:extLst>
      <p:ext uri="{BB962C8B-B14F-4D97-AF65-F5344CB8AC3E}">
        <p14:creationId xmlns:p14="http://schemas.microsoft.com/office/powerpoint/2010/main" val="185917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5021134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Base de datos con suficiente volumen</a:t>
            </a:r>
          </a:p>
          <a:p>
            <a:pPr lvl="1" algn="just"/>
            <a:r>
              <a:rPr lang="es-ES_tradnl" dirty="0"/>
              <a:t>Valoración de otra vista adicional</a:t>
            </a:r>
          </a:p>
          <a:p>
            <a:pPr algn="just"/>
            <a:r>
              <a:rPr lang="es-ES_tradnl" dirty="0"/>
              <a:t>Análisis del estado del arte</a:t>
            </a:r>
          </a:p>
          <a:p>
            <a:pPr lvl="1" algn="just"/>
            <a:r>
              <a:rPr lang="es-ES_tradnl" dirty="0"/>
              <a:t>Evaluar situación actual</a:t>
            </a:r>
          </a:p>
          <a:p>
            <a:pPr lvl="1" algn="just"/>
            <a:r>
              <a:rPr lang="es-ES_tradnl" dirty="0"/>
              <a:t>Enmarcar proyecto</a:t>
            </a:r>
          </a:p>
          <a:p>
            <a:pPr algn="just"/>
            <a:r>
              <a:rPr lang="es-ES_tradnl" dirty="0" err="1"/>
              <a:t>Preprocesamiento</a:t>
            </a:r>
            <a:r>
              <a:rPr lang="es-ES_tradnl" dirty="0"/>
              <a:t> de imágenes</a:t>
            </a:r>
          </a:p>
          <a:p>
            <a:pPr lvl="1" algn="just"/>
            <a:r>
              <a:rPr lang="es-ES_tradnl" dirty="0"/>
              <a:t>Segmentación del cráneo</a:t>
            </a:r>
          </a:p>
          <a:p>
            <a:pPr lvl="1" algn="just"/>
            <a:r>
              <a:rPr lang="es-ES_tradnl" dirty="0"/>
              <a:t>El tratamiento requiere mejora</a:t>
            </a:r>
          </a:p>
          <a:p>
            <a:pPr lvl="1" algn="just"/>
            <a:r>
              <a:rPr lang="es-ES_tradnl" dirty="0"/>
              <a:t>Evaluación útil</a:t>
            </a:r>
          </a:p>
          <a:p>
            <a:pPr algn="just"/>
            <a:r>
              <a:rPr lang="es-ES_tradnl" dirty="0"/>
              <a:t>Segmentación en Desarrollo</a:t>
            </a:r>
          </a:p>
          <a:p>
            <a:pPr algn="just"/>
            <a:r>
              <a:rPr lang="es-ES_tradnl" dirty="0"/>
              <a:t>Proyecto dentro de los tiempos marcados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6. CONCLUSIONES</a:t>
            </a:r>
          </a:p>
        </p:txBody>
      </p:sp>
    </p:spTree>
    <p:extLst>
      <p:ext uri="{BB962C8B-B14F-4D97-AF65-F5344CB8AC3E}">
        <p14:creationId xmlns:p14="http://schemas.microsoft.com/office/powerpoint/2010/main" val="33237981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Finalizar con la segmentación del tumor</a:t>
            </a:r>
          </a:p>
          <a:p>
            <a:pPr lvl="1" algn="just"/>
            <a:r>
              <a:rPr lang="es-ES_tradnl" dirty="0"/>
              <a:t>Añadir una evaluación de este proceso</a:t>
            </a:r>
          </a:p>
          <a:p>
            <a:pPr algn="just"/>
            <a:r>
              <a:rPr lang="es-ES_tradnl" dirty="0"/>
              <a:t>Mejora del preprocesamiento</a:t>
            </a:r>
          </a:p>
          <a:p>
            <a:pPr algn="just"/>
            <a:r>
              <a:rPr lang="es-ES_tradnl" dirty="0"/>
              <a:t>Modificarlo para código </a:t>
            </a:r>
            <a:r>
              <a:rPr lang="es-ES_tradnl" dirty="0" err="1"/>
              <a:t>multi-modal</a:t>
            </a:r>
            <a:endParaRPr lang="es-ES_tradnl" dirty="0"/>
          </a:p>
          <a:p>
            <a:pPr lvl="1" algn="just"/>
            <a:r>
              <a:rPr lang="es-ES_tradnl" dirty="0"/>
              <a:t>Hasta el momento implementaciones para T1</a:t>
            </a:r>
          </a:p>
          <a:p>
            <a:pPr lvl="1" algn="just"/>
            <a:r>
              <a:rPr lang="es-ES_tradnl" dirty="0"/>
              <a:t>Extensión a T2 y FLAIR</a:t>
            </a:r>
          </a:p>
          <a:p>
            <a:pPr algn="just"/>
            <a:r>
              <a:rPr lang="es-ES_tradnl" dirty="0"/>
              <a:t>Extracción de características del tumor</a:t>
            </a:r>
          </a:p>
          <a:p>
            <a:pPr algn="just"/>
            <a:r>
              <a:rPr lang="es-ES_tradnl" dirty="0"/>
              <a:t>Desarrollo y validación del sistema inteligente</a:t>
            </a:r>
          </a:p>
          <a:p>
            <a:pPr algn="just"/>
            <a:r>
              <a:rPr lang="es-ES_tradnl" dirty="0"/>
              <a:t>Análisis estático del código</a:t>
            </a:r>
          </a:p>
          <a:p>
            <a:pPr lvl="1" algn="just"/>
            <a:r>
              <a:rPr lang="es-ES_tradnl" dirty="0"/>
              <a:t>Buenas prácticas</a:t>
            </a:r>
          </a:p>
          <a:p>
            <a:pPr lvl="1" algn="just"/>
            <a:r>
              <a:rPr lang="es-ES_tradnl" dirty="0"/>
              <a:t>Detección de bugs</a:t>
            </a:r>
          </a:p>
          <a:p>
            <a:pPr algn="just"/>
            <a:r>
              <a:rPr lang="es-ES_tradnl" dirty="0"/>
              <a:t>Interfaz gráfica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7. LÍNEAS FUTURAS</a:t>
            </a:r>
          </a:p>
        </p:txBody>
      </p:sp>
    </p:spTree>
    <p:extLst>
      <p:ext uri="{BB962C8B-B14F-4D97-AF65-F5344CB8AC3E}">
        <p14:creationId xmlns:p14="http://schemas.microsoft.com/office/powerpoint/2010/main" val="34645852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1"/>
          <p:cNvSpPr txBox="1">
            <a:spLocks/>
          </p:cNvSpPr>
          <p:nvPr/>
        </p:nvSpPr>
        <p:spPr>
          <a:xfrm>
            <a:off x="3255254" y="2648673"/>
            <a:ext cx="2895602" cy="1150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4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1pPr>
            <a:lvl2pPr marL="457188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2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2pPr>
            <a:lvl3pPr marL="914377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1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3pPr>
            <a:lvl4pPr marL="1371566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4pPr>
            <a:lvl5pPr marL="1828755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n-US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400" b="1" dirty="0" err="1"/>
              <a:t>Eskerrik</a:t>
            </a:r>
            <a:r>
              <a:rPr lang="es-ES" sz="2400" b="1" dirty="0"/>
              <a:t> </a:t>
            </a:r>
            <a:r>
              <a:rPr lang="es-ES" sz="2400" b="1" dirty="0" err="1"/>
              <a:t>asko</a:t>
            </a:r>
            <a:endParaRPr lang="es-ES" sz="2400" b="1" dirty="0"/>
          </a:p>
          <a:p>
            <a:pPr algn="ctr"/>
            <a:r>
              <a:rPr lang="es-ES" sz="2400" b="1" dirty="0"/>
              <a:t>Muchas gracias</a:t>
            </a:r>
          </a:p>
          <a:p>
            <a:pPr algn="ctr"/>
            <a:r>
              <a:rPr lang="es-ES" sz="2400" b="1" dirty="0" err="1"/>
              <a:t>Thank</a:t>
            </a:r>
            <a:r>
              <a:rPr lang="es-ES" sz="2400" b="1" dirty="0"/>
              <a:t> </a:t>
            </a:r>
            <a:r>
              <a:rPr lang="es-ES" sz="2400" b="1" dirty="0" err="1"/>
              <a:t>you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2148513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57201" y="1364829"/>
            <a:ext cx="7616836" cy="803207"/>
          </a:xfrm>
        </p:spPr>
        <p:txBody>
          <a:bodyPr>
            <a:normAutofit/>
          </a:bodyPr>
          <a:lstStyle/>
          <a:p>
            <a:pPr marL="15875" indent="0" algn="just">
              <a:buNone/>
            </a:pPr>
            <a:r>
              <a:rPr lang="es-ES" dirty="0"/>
              <a:t>Tumores cerebrales primarios	      </a:t>
            </a:r>
            <a:r>
              <a:rPr lang="es-ES" u="sng" dirty="0"/>
              <a:t>Glioma</a:t>
            </a:r>
          </a:p>
          <a:p>
            <a:pPr marL="411163" lvl="1" indent="0" algn="just">
              <a:buNone/>
            </a:pPr>
            <a:r>
              <a:rPr lang="es-ES" dirty="0"/>
              <a:t>	80% de los tumores cerebrales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1.1. CONTEXTO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E29BE36A-A954-45C7-8898-0EEB365B6751}"/>
              </a:ext>
            </a:extLst>
          </p:cNvPr>
          <p:cNvCxnSpPr/>
          <p:nvPr/>
        </p:nvCxnSpPr>
        <p:spPr>
          <a:xfrm>
            <a:off x="3982986" y="1580606"/>
            <a:ext cx="58782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5402979-F52C-44FF-BEB4-0D5643EAAE24}"/>
              </a:ext>
            </a:extLst>
          </p:cNvPr>
          <p:cNvSpPr txBox="1"/>
          <p:nvPr/>
        </p:nvSpPr>
        <p:spPr>
          <a:xfrm>
            <a:off x="5549183" y="1532995"/>
            <a:ext cx="19405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Glioblastoma</a:t>
            </a:r>
          </a:p>
        </p:txBody>
      </p:sp>
      <p:sp>
        <p:nvSpPr>
          <p:cNvPr id="10" name="Cerrar llave 9">
            <a:extLst>
              <a:ext uri="{FF2B5EF4-FFF2-40B4-BE49-F238E27FC236}">
                <a16:creationId xmlns:a16="http://schemas.microsoft.com/office/drawing/2014/main" id="{BB4D4F38-FEFC-4718-BC6D-E83F0198377E}"/>
              </a:ext>
            </a:extLst>
          </p:cNvPr>
          <p:cNvSpPr/>
          <p:nvPr/>
        </p:nvSpPr>
        <p:spPr>
          <a:xfrm>
            <a:off x="5426695" y="1420816"/>
            <a:ext cx="186612" cy="65058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7FC480B-03B7-4A22-BB19-363257707779}"/>
              </a:ext>
            </a:extLst>
          </p:cNvPr>
          <p:cNvSpPr txBox="1"/>
          <p:nvPr/>
        </p:nvSpPr>
        <p:spPr>
          <a:xfrm>
            <a:off x="865094" y="2411255"/>
            <a:ext cx="440924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Esperanza de 16-18 meses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Supervivencia de 3-5% a 5 años</a:t>
            </a:r>
          </a:p>
        </p:txBody>
      </p:sp>
      <p:sp>
        <p:nvSpPr>
          <p:cNvPr id="23" name="Content Placeholder 17">
            <a:extLst>
              <a:ext uri="{FF2B5EF4-FFF2-40B4-BE49-F238E27FC236}">
                <a16:creationId xmlns:a16="http://schemas.microsoft.com/office/drawing/2014/main" id="{9F2B0605-D0E1-4DC6-929D-6480C4F4C316}"/>
              </a:ext>
            </a:extLst>
          </p:cNvPr>
          <p:cNvSpPr txBox="1">
            <a:spLocks/>
          </p:cNvSpPr>
          <p:nvPr/>
        </p:nvSpPr>
        <p:spPr>
          <a:xfrm>
            <a:off x="2163903" y="3730167"/>
            <a:ext cx="2227862" cy="402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dirty="0"/>
              <a:t>Detección precoz</a:t>
            </a:r>
          </a:p>
        </p:txBody>
      </p:sp>
      <p:sp>
        <p:nvSpPr>
          <p:cNvPr id="24" name="Abrir llave 23">
            <a:extLst>
              <a:ext uri="{FF2B5EF4-FFF2-40B4-BE49-F238E27FC236}">
                <a16:creationId xmlns:a16="http://schemas.microsoft.com/office/drawing/2014/main" id="{44834FF7-252D-4B60-B52D-358EABBD4333}"/>
              </a:ext>
            </a:extLst>
          </p:cNvPr>
          <p:cNvSpPr/>
          <p:nvPr/>
        </p:nvSpPr>
        <p:spPr>
          <a:xfrm>
            <a:off x="4281633" y="3171378"/>
            <a:ext cx="165069" cy="146864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6FA495E2-749B-410E-8671-42DDF50AFF6F}"/>
              </a:ext>
            </a:extLst>
          </p:cNvPr>
          <p:cNvSpPr txBox="1"/>
          <p:nvPr/>
        </p:nvSpPr>
        <p:spPr>
          <a:xfrm>
            <a:off x="4446702" y="3136091"/>
            <a:ext cx="2836455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47638" indent="-147638" algn="just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Tratar en fase inicial</a:t>
            </a:r>
          </a:p>
          <a:p>
            <a:pPr marL="147638" indent="-147638" algn="just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Cirugía mínimamente invasiva</a:t>
            </a:r>
          </a:p>
          <a:p>
            <a:pPr marL="147638" indent="-147638" algn="just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Radiocirugía</a:t>
            </a:r>
          </a:p>
          <a:p>
            <a:pPr marL="147638" indent="-147638" algn="just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Incluso sin cirugía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45D31F89-DDDC-4754-AD6E-46B310DB8B27}"/>
              </a:ext>
            </a:extLst>
          </p:cNvPr>
          <p:cNvSpPr txBox="1"/>
          <p:nvPr/>
        </p:nvSpPr>
        <p:spPr>
          <a:xfrm>
            <a:off x="1179248" y="5733364"/>
            <a:ext cx="67602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Técnicas de imagen avanzadas e inteligencia artificial</a:t>
            </a:r>
          </a:p>
        </p:txBody>
      </p:sp>
      <p:sp>
        <p:nvSpPr>
          <p:cNvPr id="27" name="Content Placeholder 17">
            <a:extLst>
              <a:ext uri="{FF2B5EF4-FFF2-40B4-BE49-F238E27FC236}">
                <a16:creationId xmlns:a16="http://schemas.microsoft.com/office/drawing/2014/main" id="{0A092647-3B6C-4142-900D-356F7B985F4A}"/>
              </a:ext>
            </a:extLst>
          </p:cNvPr>
          <p:cNvSpPr txBox="1">
            <a:spLocks/>
          </p:cNvSpPr>
          <p:nvPr/>
        </p:nvSpPr>
        <p:spPr>
          <a:xfrm>
            <a:off x="422031" y="4998009"/>
            <a:ext cx="6179606" cy="56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dirty="0"/>
              <a:t>	Primer diagnóstico preciso crucial</a:t>
            </a:r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A4F69D56-6718-3743-B1EF-ED96461736FA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[1] </a:t>
            </a:r>
            <a:r>
              <a:rPr lang="en-GB" sz="600" dirty="0"/>
              <a:t>D. </a:t>
            </a:r>
            <a:r>
              <a:rPr lang="en-GB" sz="600" dirty="0" err="1"/>
              <a:t>Armocida</a:t>
            </a:r>
            <a:r>
              <a:rPr lang="en-GB" sz="600" dirty="0"/>
              <a:t>, A. </a:t>
            </a:r>
            <a:r>
              <a:rPr lang="en-GB" sz="600" dirty="0" err="1"/>
              <a:t>Pesce</a:t>
            </a:r>
            <a:r>
              <a:rPr lang="en-GB" sz="600" dirty="0"/>
              <a:t>, F. Di </a:t>
            </a:r>
            <a:r>
              <a:rPr lang="en-GB" sz="600" dirty="0" err="1"/>
              <a:t>Giammarco</a:t>
            </a:r>
            <a:r>
              <a:rPr lang="en-GB" sz="600" dirty="0"/>
              <a:t>, A. </a:t>
            </a:r>
            <a:r>
              <a:rPr lang="en-GB" sz="600" dirty="0" err="1"/>
              <a:t>Frati</a:t>
            </a:r>
            <a:r>
              <a:rPr lang="en-GB" sz="600" dirty="0"/>
              <a:t>, A. Santoro, y M. </a:t>
            </a:r>
            <a:r>
              <a:rPr lang="en-GB" sz="600" dirty="0" err="1"/>
              <a:t>Salvati</a:t>
            </a:r>
            <a:r>
              <a:rPr lang="en-GB" sz="600" dirty="0"/>
              <a:t>, «Long Term Survival in Patients Suffering from </a:t>
            </a:r>
            <a:r>
              <a:rPr lang="en-GB" sz="600" dirty="0" err="1"/>
              <a:t>Glio</a:t>
            </a:r>
            <a:r>
              <a:rPr lang="en-GB" sz="600" dirty="0"/>
              <a:t>-blastoma Multiforme: A Single-</a:t>
            </a:r>
            <a:r>
              <a:rPr lang="en-GB" sz="600" dirty="0" err="1"/>
              <a:t>Center</a:t>
            </a:r>
            <a:r>
              <a:rPr lang="en-GB" sz="600" dirty="0"/>
              <a:t> Observational Cohort Study», Diagnostics, vol. 9, </a:t>
            </a:r>
            <a:r>
              <a:rPr lang="en-GB" sz="600" dirty="0" err="1"/>
              <a:t>n.o</a:t>
            </a:r>
            <a:r>
              <a:rPr lang="en-GB" sz="600" dirty="0"/>
              <a:t> 4, p. 209, </a:t>
            </a:r>
            <a:r>
              <a:rPr lang="en-GB" sz="600" dirty="0" err="1"/>
              <a:t>nov.</a:t>
            </a:r>
            <a:r>
              <a:rPr lang="en-GB" sz="600" dirty="0"/>
              <a:t> 2019, </a:t>
            </a:r>
            <a:r>
              <a:rPr lang="en-GB" sz="600" dirty="0" err="1"/>
              <a:t>doi</a:t>
            </a:r>
            <a:r>
              <a:rPr lang="en-GB" sz="600" dirty="0"/>
              <a:t>: 10.3390/diagnostics9040209.</a:t>
            </a:r>
            <a:endParaRPr lang="en-US" sz="600" dirty="0"/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E6A5FD5D-83F5-414C-B8CB-5C62FA9D4AE1}"/>
              </a:ext>
            </a:extLst>
          </p:cNvPr>
          <p:cNvSpPr txBox="1"/>
          <p:nvPr/>
        </p:nvSpPr>
        <p:spPr>
          <a:xfrm>
            <a:off x="4572000" y="2672199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[1]</a:t>
            </a:r>
          </a:p>
        </p:txBody>
      </p:sp>
      <p:cxnSp>
        <p:nvCxnSpPr>
          <p:cNvPr id="6" name="Conector: curvado 5">
            <a:extLst>
              <a:ext uri="{FF2B5EF4-FFF2-40B4-BE49-F238E27FC236}">
                <a16:creationId xmlns:a16="http://schemas.microsoft.com/office/drawing/2014/main" id="{B412C297-AA8D-410F-9CCD-8F529765846C}"/>
              </a:ext>
            </a:extLst>
          </p:cNvPr>
          <p:cNvCxnSpPr>
            <a:cxnSpLocks/>
            <a:stCxn id="14" idx="1"/>
            <a:endCxn id="23" idx="1"/>
          </p:cNvCxnSpPr>
          <p:nvPr/>
        </p:nvCxnSpPr>
        <p:spPr>
          <a:xfrm rot="10800000" flipH="1" flipV="1">
            <a:off x="865093" y="2765198"/>
            <a:ext cx="1298809" cy="1166082"/>
          </a:xfrm>
          <a:prstGeom prst="curvedConnector3">
            <a:avLst>
              <a:gd name="adj1" fmla="val -17601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Gráfico 33" descr="Advertencia con relleno sólido">
            <a:extLst>
              <a:ext uri="{FF2B5EF4-FFF2-40B4-BE49-F238E27FC236}">
                <a16:creationId xmlns:a16="http://schemas.microsoft.com/office/drawing/2014/main" id="{6E283909-7D4A-47DE-B0A1-185871B7CA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2943" y="3288759"/>
            <a:ext cx="765535" cy="765535"/>
          </a:xfrm>
          <a:prstGeom prst="rect">
            <a:avLst/>
          </a:prstGeom>
        </p:spPr>
      </p:pic>
      <p:graphicFrame>
        <p:nvGraphicFramePr>
          <p:cNvPr id="9" name="Table 12">
            <a:extLst>
              <a:ext uri="{FF2B5EF4-FFF2-40B4-BE49-F238E27FC236}">
                <a16:creationId xmlns:a16="http://schemas.microsoft.com/office/drawing/2014/main" id="{E481464C-3214-A340-B330-60DC243146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4814171"/>
              </p:ext>
            </p:extLst>
          </p:nvPr>
        </p:nvGraphicFramePr>
        <p:xfrm>
          <a:off x="7421219" y="1253693"/>
          <a:ext cx="1598562" cy="420737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98562">
                  <a:extLst>
                    <a:ext uri="{9D8B030D-6E8A-4147-A177-3AD203B41FA5}">
                      <a16:colId xmlns:a16="http://schemas.microsoft.com/office/drawing/2014/main" val="1718376910"/>
                    </a:ext>
                  </a:extLst>
                </a:gridCol>
              </a:tblGrid>
              <a:tr h="601054">
                <a:tc>
                  <a:txBody>
                    <a:bodyPr/>
                    <a:lstStyle/>
                    <a:p>
                      <a:r>
                        <a:rPr lang="en-ES" sz="1200" b="1" dirty="0">
                          <a:solidFill>
                            <a:schemeClr val="bg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5631883"/>
                  </a:ext>
                </a:extLst>
              </a:tr>
              <a:tr h="601054">
                <a:tc>
                  <a:txBody>
                    <a:bodyPr/>
                    <a:lstStyle/>
                    <a:p>
                      <a:r>
                        <a:rPr lang="en-ES" sz="1200" b="0" dirty="0">
                          <a:solidFill>
                            <a:srgbClr val="004851"/>
                          </a:solidFill>
                        </a:rPr>
                        <a:t>2. ESTADO DEL ARTE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8828545"/>
                  </a:ext>
                </a:extLst>
              </a:tr>
              <a:tr h="601054">
                <a:tc>
                  <a:txBody>
                    <a:bodyPr/>
                    <a:lstStyle/>
                    <a:p>
                      <a:r>
                        <a:rPr lang="en-ES" sz="1200" b="0" dirty="0">
                          <a:solidFill>
                            <a:srgbClr val="004851"/>
                          </a:solidFill>
                        </a:rPr>
                        <a:t>3. DISEÑO DE LA SOLUCIÓN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5451421"/>
                  </a:ext>
                </a:extLst>
              </a:tr>
              <a:tr h="601054">
                <a:tc>
                  <a:txBody>
                    <a:bodyPr/>
                    <a:lstStyle/>
                    <a:p>
                      <a:r>
                        <a:rPr lang="en-ES" sz="120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1668172"/>
                  </a:ext>
                </a:extLst>
              </a:tr>
              <a:tr h="601054">
                <a:tc>
                  <a:txBody>
                    <a:bodyPr/>
                    <a:lstStyle/>
                    <a:p>
                      <a:r>
                        <a:rPr lang="en-ES" sz="120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9069541"/>
                  </a:ext>
                </a:extLst>
              </a:tr>
              <a:tr h="601054">
                <a:tc>
                  <a:txBody>
                    <a:bodyPr/>
                    <a:lstStyle/>
                    <a:p>
                      <a:r>
                        <a:rPr lang="en-ES" sz="120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2869900"/>
                  </a:ext>
                </a:extLst>
              </a:tr>
              <a:tr h="601054">
                <a:tc>
                  <a:txBody>
                    <a:bodyPr/>
                    <a:lstStyle/>
                    <a:p>
                      <a:r>
                        <a:rPr lang="en-ES" sz="120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36318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2977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3428999"/>
            <a:ext cx="6909795" cy="2783021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En concreto, el sistema debe ser capaz de:</a:t>
            </a:r>
          </a:p>
          <a:p>
            <a:pPr lvl="1" algn="just"/>
            <a:r>
              <a:rPr lang="es-ES_tradnl" dirty="0"/>
              <a:t>Obtener un primer diagnóstico mediante la detección del tumor desde las imágenes médicas y extraer características de éste.</a:t>
            </a:r>
          </a:p>
          <a:p>
            <a:pPr lvl="1" algn="just"/>
            <a:r>
              <a:rPr lang="es-ES_tradnl" dirty="0"/>
              <a:t>Predecir la probabilidad de supervivencia del paciente</a:t>
            </a:r>
          </a:p>
          <a:p>
            <a:pPr lvl="1" algn="just"/>
            <a:r>
              <a:rPr lang="es-ES_tradnl" dirty="0"/>
              <a:t>Establecer cuales son los factores más determinantes para la supervivencia del paciente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1.2. OBJETIVOS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376FD30-A1D3-0344-9057-23E2F6D592ED}"/>
              </a:ext>
            </a:extLst>
          </p:cNvPr>
          <p:cNvSpPr/>
          <p:nvPr/>
        </p:nvSpPr>
        <p:spPr>
          <a:xfrm>
            <a:off x="781396" y="1472830"/>
            <a:ext cx="6550429" cy="1652755"/>
          </a:xfrm>
          <a:prstGeom prst="roundRect">
            <a:avLst/>
          </a:prstGeom>
          <a:solidFill>
            <a:srgbClr val="00A3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74688"/>
            <a:r>
              <a:rPr lang="es-ES_tradnl" dirty="0"/>
              <a:t>Desarrollar un sistema basado en inteligencia artificial que sea capaz de detectar un GBM partiendo de imágenes médicas adquiridas mediante resonancia magnética, combinando las características del tumor y hábitos de vida sobre los pacientes</a:t>
            </a:r>
          </a:p>
        </p:txBody>
      </p:sp>
      <p:pic>
        <p:nvPicPr>
          <p:cNvPr id="12" name="Graphic 11" descr="Bullseye outline">
            <a:extLst>
              <a:ext uri="{FF2B5EF4-FFF2-40B4-BE49-F238E27FC236}">
                <a16:creationId xmlns:a16="http://schemas.microsoft.com/office/drawing/2014/main" id="{BCB2EC61-0989-E14F-B9F8-5CFD0964AE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1271" y="1941694"/>
            <a:ext cx="715026" cy="715026"/>
          </a:xfrm>
          <a:prstGeom prst="rect">
            <a:avLst/>
          </a:prstGeom>
        </p:spPr>
      </p:pic>
      <p:graphicFrame>
        <p:nvGraphicFramePr>
          <p:cNvPr id="14" name="Table 12">
            <a:extLst>
              <a:ext uri="{FF2B5EF4-FFF2-40B4-BE49-F238E27FC236}">
                <a16:creationId xmlns:a16="http://schemas.microsoft.com/office/drawing/2014/main" id="{6F0DA218-FABF-D14C-BBE3-A6AD438B68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8299192"/>
              </p:ext>
            </p:extLst>
          </p:nvPr>
        </p:nvGraphicFramePr>
        <p:xfrm>
          <a:off x="7421219" y="1253693"/>
          <a:ext cx="1598562" cy="420737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98562">
                  <a:extLst>
                    <a:ext uri="{9D8B030D-6E8A-4147-A177-3AD203B41FA5}">
                      <a16:colId xmlns:a16="http://schemas.microsoft.com/office/drawing/2014/main" val="1718376910"/>
                    </a:ext>
                  </a:extLst>
                </a:gridCol>
              </a:tblGrid>
              <a:tr h="601054">
                <a:tc>
                  <a:txBody>
                    <a:bodyPr/>
                    <a:lstStyle/>
                    <a:p>
                      <a:r>
                        <a:rPr lang="en-ES" sz="1200" b="1" dirty="0">
                          <a:solidFill>
                            <a:schemeClr val="bg1"/>
                          </a:solidFill>
                        </a:rPr>
                        <a:t>1. INTRODUCCIÓN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5631883"/>
                  </a:ext>
                </a:extLst>
              </a:tr>
              <a:tr h="601054">
                <a:tc>
                  <a:txBody>
                    <a:bodyPr/>
                    <a:lstStyle/>
                    <a:p>
                      <a:r>
                        <a:rPr lang="en-ES" sz="1200" b="0" dirty="0">
                          <a:solidFill>
                            <a:srgbClr val="004851"/>
                          </a:solidFill>
                        </a:rPr>
                        <a:t>2. ESTADO DEL ARTE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8828545"/>
                  </a:ext>
                </a:extLst>
              </a:tr>
              <a:tr h="601054">
                <a:tc>
                  <a:txBody>
                    <a:bodyPr/>
                    <a:lstStyle/>
                    <a:p>
                      <a:r>
                        <a:rPr lang="en-ES" sz="1200" b="0" dirty="0">
                          <a:solidFill>
                            <a:srgbClr val="004851"/>
                          </a:solidFill>
                        </a:rPr>
                        <a:t>3. DISEÑO DE LA SOLUCIÓN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5451421"/>
                  </a:ext>
                </a:extLst>
              </a:tr>
              <a:tr h="601054">
                <a:tc>
                  <a:txBody>
                    <a:bodyPr/>
                    <a:lstStyle/>
                    <a:p>
                      <a:r>
                        <a:rPr lang="en-ES" sz="1200" b="0" dirty="0">
                          <a:solidFill>
                            <a:srgbClr val="004851"/>
                          </a:solidFill>
                        </a:rPr>
                        <a:t>4. DESARROLLO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1668172"/>
                  </a:ext>
                </a:extLst>
              </a:tr>
              <a:tr h="601054">
                <a:tc>
                  <a:txBody>
                    <a:bodyPr/>
                    <a:lstStyle/>
                    <a:p>
                      <a:r>
                        <a:rPr lang="en-ES" sz="1200" b="0" dirty="0">
                          <a:solidFill>
                            <a:srgbClr val="004851"/>
                          </a:solidFill>
                        </a:rPr>
                        <a:t>5. EVALUACIÓN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9069541"/>
                  </a:ext>
                </a:extLst>
              </a:tr>
              <a:tr h="601054">
                <a:tc>
                  <a:txBody>
                    <a:bodyPr/>
                    <a:lstStyle/>
                    <a:p>
                      <a:r>
                        <a:rPr lang="en-ES" sz="1200" b="0" dirty="0">
                          <a:solidFill>
                            <a:srgbClr val="004851"/>
                          </a:solidFill>
                        </a:rPr>
                        <a:t>6. CONCLUSIONES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2869900"/>
                  </a:ext>
                </a:extLst>
              </a:tr>
              <a:tr h="601054">
                <a:tc>
                  <a:txBody>
                    <a:bodyPr/>
                    <a:lstStyle/>
                    <a:p>
                      <a:r>
                        <a:rPr lang="en-ES" sz="1200" b="0" dirty="0">
                          <a:solidFill>
                            <a:srgbClr val="004851"/>
                          </a:solidFill>
                        </a:rPr>
                        <a:t>7. LÍNEAS FUTURAS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36318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0871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1.3. PLANIFICACIÓN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A3826-A671-534D-9A80-59FFB68DDDC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2032" y="1364829"/>
            <a:ext cx="8297242" cy="4847192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ES" dirty="0"/>
              <a:t>Se han definido 8 fases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Elaboración de un estado del arte sobre el </a:t>
            </a:r>
            <a:r>
              <a:rPr lang="en-GB" dirty="0"/>
              <a:t>Glioblastoma</a:t>
            </a:r>
            <a:endParaRPr lang="en-ES" dirty="0"/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Obtención de un dataset con imágenes médicas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Análisis del problema y planteamiento de su resolución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Aprendizaje del lenguaje de programación Python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Análisis de las imágenes médicas para la detección del </a:t>
            </a:r>
            <a:r>
              <a:rPr lang="en-GB" dirty="0"/>
              <a:t>Glioblastoma</a:t>
            </a:r>
            <a:endParaRPr lang="en-ES" dirty="0"/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Desarrollo de un sistema inteligente para la predicción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Evaluación y validación del sistema inteligente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(Opcional) Desarrollo de una interfaz gráfica</a:t>
            </a:r>
          </a:p>
          <a:p>
            <a:pPr algn="just">
              <a:lnSpc>
                <a:spcPct val="150000"/>
              </a:lnSpc>
            </a:pPr>
            <a:r>
              <a:rPr lang="es-ES_tradnl" dirty="0"/>
              <a:t>Se ha creado un diagrama de Gantt</a:t>
            </a:r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4035850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575938"/>
          </a:xfrm>
        </p:spPr>
        <p:txBody>
          <a:bodyPr>
            <a:normAutofit/>
          </a:bodyPr>
          <a:lstStyle/>
          <a:p>
            <a:r>
              <a:rPr lang="es-ES" dirty="0"/>
              <a:t>Clasificación de gliomas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64661" y="6277966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[2] </a:t>
            </a:r>
            <a:r>
              <a:rPr lang="en-GB" sz="600" dirty="0"/>
              <a:t>W. Taal, J. Bromberg, y M. Bent, «Chemotherapy in glioma», CNS Oncol., vol. 4, pp. 1-14, abr. 2015, </a:t>
            </a:r>
            <a:r>
              <a:rPr lang="en-GB" sz="600" dirty="0" err="1"/>
              <a:t>doi</a:t>
            </a:r>
            <a:r>
              <a:rPr lang="en-GB" sz="600" dirty="0"/>
              <a:t>: 10.2217/cns.15.2.</a:t>
            </a:r>
            <a:endParaRPr lang="en-US" sz="6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C6152406-8774-4A80-90A7-4402A9171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653" y="1901403"/>
            <a:ext cx="7664693" cy="3878729"/>
          </a:xfrm>
          <a:prstGeom prst="rect">
            <a:avLst/>
          </a:prstGeom>
        </p:spPr>
      </p:pic>
      <p:sp>
        <p:nvSpPr>
          <p:cNvPr id="14" name="TextBox 5">
            <a:extLst>
              <a:ext uri="{FF2B5EF4-FFF2-40B4-BE49-F238E27FC236}">
                <a16:creationId xmlns:a16="http://schemas.microsoft.com/office/drawing/2014/main" id="{11EF84EC-B020-4569-B406-8846EA865D9F}"/>
              </a:ext>
            </a:extLst>
          </p:cNvPr>
          <p:cNvSpPr txBox="1"/>
          <p:nvPr/>
        </p:nvSpPr>
        <p:spPr>
          <a:xfrm>
            <a:off x="3330560" y="5790482"/>
            <a:ext cx="24828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1. Clasificación de los gliomas </a:t>
            </a:r>
            <a:r>
              <a:rPr lang="en-ES" sz="1100" dirty="0"/>
              <a:t>[</a:t>
            </a:r>
            <a:r>
              <a:rPr lang="es-ES" sz="1100" dirty="0"/>
              <a:t>2</a:t>
            </a:r>
            <a:r>
              <a:rPr lang="en-ES" sz="11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174727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[3]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600" dirty="0"/>
              <a:t>C. Dupont, N. </a:t>
            </a:r>
            <a:r>
              <a:rPr lang="en-GB" sz="600" dirty="0" err="1"/>
              <a:t>Betrouni</a:t>
            </a:r>
            <a:r>
              <a:rPr lang="en-GB" sz="600" dirty="0"/>
              <a:t>, N. </a:t>
            </a:r>
            <a:r>
              <a:rPr lang="en-GB" sz="600" dirty="0" err="1"/>
              <a:t>Reyns</a:t>
            </a:r>
            <a:r>
              <a:rPr lang="en-GB" sz="600" dirty="0"/>
              <a:t>, y M. </a:t>
            </a:r>
            <a:r>
              <a:rPr lang="en-GB" sz="600" dirty="0" err="1"/>
              <a:t>Vermandel</a:t>
            </a:r>
            <a:r>
              <a:rPr lang="en-GB" sz="600" dirty="0"/>
              <a:t>, «On Image Segmentation Methods Applied to Glioblastoma: State of Art and New Trends», IRBM, vol. 37, </a:t>
            </a:r>
            <a:r>
              <a:rPr lang="en-GB" sz="600" dirty="0" err="1"/>
              <a:t>n.o</a:t>
            </a:r>
            <a:r>
              <a:rPr lang="en-GB" sz="600" dirty="0"/>
              <a:t> 3, pp. 131-143, jun. 2016, </a:t>
            </a:r>
            <a:r>
              <a:rPr lang="en-GB" sz="600" dirty="0" err="1"/>
              <a:t>doi</a:t>
            </a:r>
            <a:r>
              <a:rPr lang="en-GB" sz="600" dirty="0"/>
              <a:t>: 10.1016/j.irbm.2015.12.004.</a:t>
            </a:r>
            <a:endParaRPr lang="en-US" sz="6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882BD10-8CC2-4CBD-BB05-6381406FF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2363" y="2267105"/>
            <a:ext cx="3688838" cy="3543170"/>
          </a:xfrm>
          <a:prstGeom prst="rect">
            <a:avLst/>
          </a:prstGeom>
        </p:spPr>
      </p:pic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39A960A5-ABB0-4988-A464-4283C8D6C814}"/>
              </a:ext>
            </a:extLst>
          </p:cNvPr>
          <p:cNvSpPr txBox="1">
            <a:spLocks/>
          </p:cNvSpPr>
          <p:nvPr/>
        </p:nvSpPr>
        <p:spPr>
          <a:xfrm>
            <a:off x="419877" y="1367295"/>
            <a:ext cx="4870580" cy="484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/>
              <a:t>Adquisición de imágenes</a:t>
            </a:r>
          </a:p>
          <a:p>
            <a:pPr lvl="1" algn="just"/>
            <a:r>
              <a:rPr lang="es-ES" dirty="0"/>
              <a:t>Resonancia magnética (RM)</a:t>
            </a:r>
          </a:p>
          <a:p>
            <a:pPr lvl="3" algn="just"/>
            <a:r>
              <a:rPr lang="es-ES" dirty="0"/>
              <a:t>Contraste superior</a:t>
            </a:r>
          </a:p>
          <a:p>
            <a:pPr lvl="3" algn="just"/>
            <a:r>
              <a:rPr lang="es-ES" dirty="0"/>
              <a:t>Mejor caracterización de tejidos</a:t>
            </a:r>
          </a:p>
          <a:p>
            <a:pPr marL="1371566" lvl="3" indent="0" algn="just">
              <a:buNone/>
            </a:pPr>
            <a:endParaRPr lang="es-ES" dirty="0"/>
          </a:p>
          <a:p>
            <a:pPr lvl="1" algn="just"/>
            <a:r>
              <a:rPr lang="es-ES" dirty="0"/>
              <a:t>Tomografía axial computarizada (TAC)</a:t>
            </a:r>
          </a:p>
          <a:p>
            <a:pPr lvl="3" algn="just"/>
            <a:r>
              <a:rPr lang="es-ES" dirty="0"/>
              <a:t>En casos necesarios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Distintos tipos de RM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BEF20F-3675-7841-ACDD-FFB5D767C9AD}"/>
              </a:ext>
            </a:extLst>
          </p:cNvPr>
          <p:cNvSpPr txBox="1"/>
          <p:nvPr/>
        </p:nvSpPr>
        <p:spPr>
          <a:xfrm>
            <a:off x="5399436" y="5854959"/>
            <a:ext cx="33198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2. Tipos de RM para la detección de tumores </a:t>
            </a:r>
            <a:r>
              <a:rPr lang="en-ES" sz="1100" dirty="0"/>
              <a:t>[</a:t>
            </a:r>
            <a:r>
              <a:rPr lang="es-ES" sz="1100" dirty="0"/>
              <a:t>3</a:t>
            </a:r>
            <a:r>
              <a:rPr lang="en-ES" sz="11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867471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2611BAF7-E9B8-4769-B943-C86E5CC8A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7417" y="1243029"/>
            <a:ext cx="2905972" cy="418459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[4]</a:t>
            </a:r>
            <a:r>
              <a:rPr lang="en-GB" sz="600" dirty="0"/>
              <a:t> S. Bauer, R. Wiest, L.-P. Nolte, y M. Reyes, «A survey of MRI-based medical image analysis for brain </a:t>
            </a:r>
            <a:r>
              <a:rPr lang="en-GB" sz="600" dirty="0" err="1"/>
              <a:t>tumor</a:t>
            </a:r>
            <a:r>
              <a:rPr lang="en-GB" sz="600" dirty="0"/>
              <a:t> studies», Phys. Med. Biol., vol. 58, </a:t>
            </a:r>
            <a:r>
              <a:rPr lang="en-GB" sz="600" dirty="0" err="1"/>
              <a:t>n.o</a:t>
            </a:r>
            <a:r>
              <a:rPr lang="en-GB" sz="600" dirty="0"/>
              <a:t> 13, pp. R97-R129, jun. 2013, </a:t>
            </a:r>
            <a:r>
              <a:rPr lang="en-GB" sz="600" dirty="0" err="1"/>
              <a:t>doi</a:t>
            </a:r>
            <a:r>
              <a:rPr lang="en-GB" sz="600" dirty="0"/>
              <a:t>: 10.1088/0031-9155/58/13/R97.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39A960A5-ABB0-4988-A464-4283C8D6C814}"/>
              </a:ext>
            </a:extLst>
          </p:cNvPr>
          <p:cNvSpPr txBox="1">
            <a:spLocks/>
          </p:cNvSpPr>
          <p:nvPr/>
        </p:nvSpPr>
        <p:spPr>
          <a:xfrm>
            <a:off x="419877" y="1367295"/>
            <a:ext cx="4870580" cy="484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/>
              <a:t>Proceso de segmentación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Métodos de segmentación</a:t>
            </a:r>
          </a:p>
          <a:p>
            <a:pPr lvl="1" algn="just"/>
            <a:r>
              <a:rPr lang="es-ES" dirty="0"/>
              <a:t>Manual</a:t>
            </a:r>
            <a:endParaRPr lang="en-US" dirty="0"/>
          </a:p>
          <a:p>
            <a:pPr lvl="2" algn="just"/>
            <a:r>
              <a:rPr lang="es-ES" dirty="0"/>
              <a:t>Mucho tiempo</a:t>
            </a:r>
          </a:p>
          <a:p>
            <a:pPr lvl="2" algn="just"/>
            <a:r>
              <a:rPr lang="es-ES" dirty="0"/>
              <a:t>Gran variabilidad</a:t>
            </a:r>
          </a:p>
          <a:p>
            <a:pPr lvl="1" algn="just"/>
            <a:r>
              <a:rPr lang="es-ES" dirty="0"/>
              <a:t>Asistida por ordenador</a:t>
            </a:r>
            <a:endParaRPr lang="en-US" dirty="0"/>
          </a:p>
          <a:p>
            <a:pPr lvl="2" algn="just"/>
            <a:r>
              <a:rPr lang="es-ES" dirty="0"/>
              <a:t>Tiempo</a:t>
            </a:r>
            <a:r>
              <a:rPr lang="en-US" dirty="0"/>
              <a:t> </a:t>
            </a:r>
            <a:r>
              <a:rPr lang="es-ES" dirty="0"/>
              <a:t>reducido</a:t>
            </a:r>
          </a:p>
          <a:p>
            <a:pPr lvl="2" algn="just"/>
            <a:r>
              <a:rPr lang="en-US" dirty="0"/>
              <a:t>Buena </a:t>
            </a:r>
            <a:r>
              <a:rPr lang="es-ES" dirty="0"/>
              <a:t>concordancia</a:t>
            </a:r>
          </a:p>
          <a:p>
            <a:pPr lvl="3" algn="just"/>
            <a:r>
              <a:rPr lang="es-ES" dirty="0"/>
              <a:t>Basada en la intensidad</a:t>
            </a:r>
          </a:p>
          <a:p>
            <a:pPr lvl="3" algn="just"/>
            <a:r>
              <a:rPr lang="es-ES" dirty="0"/>
              <a:t>Basada en atlas</a:t>
            </a:r>
          </a:p>
          <a:p>
            <a:pPr lvl="3" algn="just"/>
            <a:r>
              <a:rPr lang="es-ES" dirty="0"/>
              <a:t>Basada en la superficie</a:t>
            </a:r>
          </a:p>
          <a:p>
            <a:pPr lvl="3" algn="just"/>
            <a:r>
              <a:rPr lang="es-ES" dirty="0"/>
              <a:t>Híbrida</a:t>
            </a:r>
          </a:p>
          <a:p>
            <a:pPr marL="457188" lvl="1" indent="0">
              <a:buNone/>
            </a:pPr>
            <a:endParaRPr lang="es-E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F4057F6C-2CE1-4768-9ED1-D1868FD3D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7961" y="4495985"/>
            <a:ext cx="1284625" cy="1331768"/>
          </a:xfrm>
          <a:prstGeom prst="rect">
            <a:avLst/>
          </a:prstGeom>
        </p:spPr>
      </p:pic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B98CD3CA-9C6F-4BCC-B214-8C8C721FECEB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[5]</a:t>
            </a:r>
            <a:r>
              <a:rPr lang="en-GB" sz="600" dirty="0"/>
              <a:t> E. Lotan, R. Jain, N. </a:t>
            </a:r>
            <a:r>
              <a:rPr lang="en-GB" sz="600" dirty="0" err="1"/>
              <a:t>Razavian</a:t>
            </a:r>
            <a:r>
              <a:rPr lang="en-GB" sz="600" dirty="0"/>
              <a:t>, G. M. </a:t>
            </a:r>
            <a:r>
              <a:rPr lang="en-GB" sz="600" dirty="0" err="1"/>
              <a:t>Fatterpekar</a:t>
            </a:r>
            <a:r>
              <a:rPr lang="en-GB" sz="600" dirty="0"/>
              <a:t>, y </a:t>
            </a:r>
            <a:r>
              <a:rPr lang="en-GB" sz="600" dirty="0" err="1"/>
              <a:t>Y</a:t>
            </a:r>
            <a:r>
              <a:rPr lang="en-GB" sz="600" dirty="0"/>
              <a:t>. W. Lui, «State of the Art: Machine Learning Applications in Glioma Imaging», Am. J. </a:t>
            </a:r>
            <a:r>
              <a:rPr lang="en-GB" sz="600" dirty="0" err="1"/>
              <a:t>Roentgenol</a:t>
            </a:r>
            <a:r>
              <a:rPr lang="en-GB" sz="600" dirty="0"/>
              <a:t>., vol. 212, </a:t>
            </a:r>
            <a:r>
              <a:rPr lang="en-GB" sz="600" dirty="0" err="1"/>
              <a:t>n.o</a:t>
            </a:r>
            <a:r>
              <a:rPr lang="en-GB" sz="600" dirty="0"/>
              <a:t> 1, pp. 26-37, oct. 2018, </a:t>
            </a:r>
            <a:r>
              <a:rPr lang="en-GB" sz="600" dirty="0" err="1"/>
              <a:t>doi</a:t>
            </a:r>
            <a:r>
              <a:rPr lang="en-GB" sz="600" dirty="0"/>
              <a:t>: 10.2214/AJR.18.20218.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E3A0124C-578B-4E30-8B69-9E0B7BD42F03}"/>
              </a:ext>
            </a:extLst>
          </p:cNvPr>
          <p:cNvSpPr txBox="1"/>
          <p:nvPr/>
        </p:nvSpPr>
        <p:spPr>
          <a:xfrm>
            <a:off x="3423387" y="5871553"/>
            <a:ext cx="27937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4. Segmentación de tumor cerebral </a:t>
            </a:r>
            <a:r>
              <a:rPr lang="en-ES" sz="1100" dirty="0"/>
              <a:t>[</a:t>
            </a:r>
            <a:r>
              <a:rPr lang="es-ES" sz="1100" dirty="0"/>
              <a:t>5</a:t>
            </a:r>
            <a:r>
              <a:rPr lang="en-ES" sz="1100" dirty="0"/>
              <a:t>]</a:t>
            </a:r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FBCEFE7F-C8FC-4C0A-A180-B8DDD4535E86}"/>
              </a:ext>
            </a:extLst>
          </p:cNvPr>
          <p:cNvSpPr txBox="1"/>
          <p:nvPr/>
        </p:nvSpPr>
        <p:spPr>
          <a:xfrm>
            <a:off x="5982102" y="5463089"/>
            <a:ext cx="31387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3. Bloques principales de la segmentación </a:t>
            </a:r>
            <a:r>
              <a:rPr lang="en-ES" sz="1100" dirty="0"/>
              <a:t>[</a:t>
            </a:r>
            <a:r>
              <a:rPr lang="es-ES" sz="1100" dirty="0"/>
              <a:t>4</a:t>
            </a:r>
            <a:r>
              <a:rPr lang="en-ES" sz="11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92307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Aumento de información y datos asociados a las enfermedades</a:t>
            </a:r>
          </a:p>
          <a:p>
            <a:pPr lvl="1" algn="just"/>
            <a:r>
              <a:rPr lang="es-ES_tradnl" dirty="0"/>
              <a:t>Escenario adecuado para el uso de técnicas de Machine Learning</a:t>
            </a:r>
          </a:p>
          <a:p>
            <a:pPr algn="just"/>
            <a:r>
              <a:rPr lang="es-ES_tradnl" dirty="0"/>
              <a:t>Proceso de dos pasos</a:t>
            </a:r>
          </a:p>
          <a:p>
            <a:pPr marL="800088" lvl="1" indent="-342900" algn="just">
              <a:buFont typeface="+mj-lt"/>
              <a:buAutoNum type="arabicPeriod"/>
            </a:pPr>
            <a:r>
              <a:rPr lang="es-ES_tradnl" dirty="0"/>
              <a:t>Estimación de las dependencias</a:t>
            </a:r>
          </a:p>
          <a:p>
            <a:pPr marL="800088" lvl="1" indent="-342900" algn="just">
              <a:buFont typeface="+mj-lt"/>
              <a:buAutoNum type="arabicPeriod"/>
            </a:pPr>
            <a:r>
              <a:rPr lang="es-ES_tradnl" dirty="0"/>
              <a:t>Empleo de las dependencias para la predicción</a:t>
            </a:r>
          </a:p>
          <a:p>
            <a:pPr algn="just"/>
            <a:r>
              <a:rPr lang="es-ES_tradnl" dirty="0"/>
              <a:t>Objetivo: producir un modelo para predicción, clasificación, estimación…</a:t>
            </a:r>
          </a:p>
          <a:p>
            <a:pPr algn="just"/>
            <a:r>
              <a:rPr lang="es-ES_tradnl" dirty="0"/>
              <a:t>Aplicaciones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7.6.2021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2.2. MÉTODOS DE MACHINE LEARNING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C9F878-165F-C844-B9D7-28F9137C1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932" y="4414494"/>
            <a:ext cx="3263900" cy="7857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709003-F8FC-6C41-A7C4-343898F71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9699" y="4414494"/>
            <a:ext cx="3185489" cy="785754"/>
          </a:xfrm>
          <a:prstGeom prst="rect">
            <a:avLst/>
          </a:prstGeom>
        </p:spPr>
      </p:pic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16DACF01-075E-5941-8C35-5C7821C459FD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[6] https://</a:t>
            </a:r>
            <a:r>
              <a:rPr lang="en-US" sz="600" dirty="0" err="1"/>
              <a:t>www.fdna.com</a:t>
            </a:r>
            <a:r>
              <a:rPr lang="en-US" sz="600" dirty="0"/>
              <a:t>/face2gene-for-geneticist-healthcare-providers/</a:t>
            </a:r>
          </a:p>
          <a:p>
            <a:pPr algn="l"/>
            <a:endParaRPr lang="en-US" sz="600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9DBCB0EC-E6E9-5948-95D9-16873626FC6A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[7] https://</a:t>
            </a:r>
            <a:r>
              <a:rPr lang="en-US" sz="600" dirty="0" err="1"/>
              <a:t>www.babylonhealth.com</a:t>
            </a:r>
            <a:r>
              <a:rPr lang="en-US" sz="600" dirty="0"/>
              <a:t>/</a:t>
            </a:r>
          </a:p>
          <a:p>
            <a:pPr algn="l"/>
            <a:endParaRPr lang="en-US" sz="600" dirty="0"/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6094F172-3489-4927-9E1D-548DEDC2192B}"/>
              </a:ext>
            </a:extLst>
          </p:cNvPr>
          <p:cNvSpPr txBox="1"/>
          <p:nvPr/>
        </p:nvSpPr>
        <p:spPr>
          <a:xfrm>
            <a:off x="614481" y="5240114"/>
            <a:ext cx="38388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5. Logo Face2Gene, software de reconocimiento facial </a:t>
            </a:r>
            <a:r>
              <a:rPr lang="en-ES" sz="1100" dirty="0"/>
              <a:t>[</a:t>
            </a:r>
            <a:r>
              <a:rPr lang="es-ES" sz="1100" dirty="0"/>
              <a:t>6</a:t>
            </a:r>
            <a:r>
              <a:rPr lang="en-ES" sz="1100" dirty="0"/>
              <a:t>]</a:t>
            </a:r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BFC95FD8-AAE9-4E99-B699-2260EBCC5456}"/>
              </a:ext>
            </a:extLst>
          </p:cNvPr>
          <p:cNvSpPr txBox="1"/>
          <p:nvPr/>
        </p:nvSpPr>
        <p:spPr>
          <a:xfrm>
            <a:off x="5420546" y="5238316"/>
            <a:ext cx="33765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6. Logo </a:t>
            </a:r>
            <a:r>
              <a:rPr lang="es-ES" sz="1100" dirty="0" err="1"/>
              <a:t>Babylon</a:t>
            </a:r>
            <a:r>
              <a:rPr lang="es-ES" sz="1100" dirty="0"/>
              <a:t>, asistencia sanitaria accesible</a:t>
            </a:r>
            <a:r>
              <a:rPr lang="en-ES" sz="1100" dirty="0"/>
              <a:t>[</a:t>
            </a:r>
            <a:r>
              <a:rPr lang="es-ES" sz="1100" dirty="0"/>
              <a:t>7</a:t>
            </a:r>
            <a:r>
              <a:rPr lang="en-ES" sz="11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28369599"/>
      </p:ext>
    </p:extLst>
  </p:cSld>
  <p:clrMapOvr>
    <a:masterClrMapping/>
  </p:clrMapOvr>
</p:sld>
</file>

<file path=ppt/theme/theme1.xml><?xml version="1.0" encoding="utf-8"?>
<a:theme xmlns:a="http://schemas.openxmlformats.org/drawingml/2006/main" name="MU Theme">
  <a:themeElements>
    <a:clrScheme name="Goi Eskola Politeknikoa">
      <a:dk1>
        <a:srgbClr val="004851"/>
      </a:dk1>
      <a:lt1>
        <a:srgbClr val="FFFFFF"/>
      </a:lt1>
      <a:dk2>
        <a:srgbClr val="000000"/>
      </a:dk2>
      <a:lt2>
        <a:srgbClr val="FFC72C"/>
      </a:lt2>
      <a:accent1>
        <a:srgbClr val="004851"/>
      </a:accent1>
      <a:accent2>
        <a:srgbClr val="00A3AD"/>
      </a:accent2>
      <a:accent3>
        <a:srgbClr val="B33D26"/>
      </a:accent3>
      <a:accent4>
        <a:srgbClr val="DC6B2F"/>
      </a:accent4>
      <a:accent5>
        <a:srgbClr val="ED8B00"/>
      </a:accent5>
      <a:accent6>
        <a:srgbClr val="F6C580"/>
      </a:accent6>
      <a:hlink>
        <a:srgbClr val="FFC72C"/>
      </a:hlink>
      <a:folHlink>
        <a:srgbClr val="00485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A3AD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oloVerde_MGEP" id="{912D819A-F009-0D4F-A6F2-06FA7B853B4A}" vid="{A10D757F-8599-0D45-BE73-313E7C3AB00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Goi Eskola Politeknikoa">
    <a:dk1>
      <a:srgbClr val="004851"/>
    </a:dk1>
    <a:lt1>
      <a:srgbClr val="FFFFFF"/>
    </a:lt1>
    <a:dk2>
      <a:srgbClr val="000000"/>
    </a:dk2>
    <a:lt2>
      <a:srgbClr val="FFC72C"/>
    </a:lt2>
    <a:accent1>
      <a:srgbClr val="004851"/>
    </a:accent1>
    <a:accent2>
      <a:srgbClr val="00A3AD"/>
    </a:accent2>
    <a:accent3>
      <a:srgbClr val="B33D26"/>
    </a:accent3>
    <a:accent4>
      <a:srgbClr val="DC6B2F"/>
    </a:accent4>
    <a:accent5>
      <a:srgbClr val="ED8B00"/>
    </a:accent5>
    <a:accent6>
      <a:srgbClr val="F6C580"/>
    </a:accent6>
    <a:hlink>
      <a:srgbClr val="FFC72C"/>
    </a:hlink>
    <a:folHlink>
      <a:srgbClr val="004851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1587</TotalTime>
  <Words>1998</Words>
  <Application>Microsoft Macintosh PowerPoint</Application>
  <PresentationFormat>On-screen Show (4:3)</PresentationFormat>
  <Paragraphs>358</Paragraphs>
  <Slides>23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AppleSymbols</vt:lpstr>
      <vt:lpstr>Arial</vt:lpstr>
      <vt:lpstr>Arial Black</vt:lpstr>
      <vt:lpstr>Arial Nova Light</vt:lpstr>
      <vt:lpstr>Calibri</vt:lpstr>
      <vt:lpstr>MU Theme</vt:lpstr>
      <vt:lpstr>DETECCIÓN AUTOMATIZADA DEL GLIOBLASTOMA MULTIFORME</vt:lpstr>
      <vt:lpstr>ÍNDICE</vt:lpstr>
      <vt:lpstr>1. INTRODUCCIÓN</vt:lpstr>
      <vt:lpstr>1. INTRODUCCIÓN</vt:lpstr>
      <vt:lpstr>1. INTRODUCCIÓN</vt:lpstr>
      <vt:lpstr>2. ESTADO DEL ARTE</vt:lpstr>
      <vt:lpstr>2. ESTADO DEL ARTE</vt:lpstr>
      <vt:lpstr>2. ESTADO DEL ARTE</vt:lpstr>
      <vt:lpstr>2. ESTADO DEL ARTE</vt:lpstr>
      <vt:lpstr>2. ESTADO DEL ARTE</vt:lpstr>
      <vt:lpstr>3. DISEÑO DE LA SOLUCIÓN</vt:lpstr>
      <vt:lpstr>3. DISEÑO DE LA SOLUCIÓN</vt:lpstr>
      <vt:lpstr>3. DISEÑO DE LA SOLUCIÓN</vt:lpstr>
      <vt:lpstr>3. DISEÑO DE LA SOLUCIÓN</vt:lpstr>
      <vt:lpstr>4. DESARROLLO</vt:lpstr>
      <vt:lpstr>4. DESARROLLO</vt:lpstr>
      <vt:lpstr>4. DESARROLLO</vt:lpstr>
      <vt:lpstr>4. DESARROLLO</vt:lpstr>
      <vt:lpstr>4. DESARROLLO</vt:lpstr>
      <vt:lpstr>5. EVALUACIÓN</vt:lpstr>
      <vt:lpstr>6. CONCLUSIONES</vt:lpstr>
      <vt:lpstr>7. LÍNEAS FUTURAS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and knowledge transfer</dc:title>
  <dc:creator>Uribeetxeberria, Roberto</dc:creator>
  <cp:lastModifiedBy>Ainhoa Arruabarrena Ortiz</cp:lastModifiedBy>
  <cp:revision>286</cp:revision>
  <cp:lastPrinted>2018-07-13T13:37:53Z</cp:lastPrinted>
  <dcterms:created xsi:type="dcterms:W3CDTF">2017-11-28T21:27:45Z</dcterms:created>
  <dcterms:modified xsi:type="dcterms:W3CDTF">2021-06-07T08:40:35Z</dcterms:modified>
</cp:coreProperties>
</file>

<file path=docProps/thumbnail.jpeg>
</file>